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Playfair Display Medium"/>
      <p:regular r:id="rId25"/>
      <p:bold r:id="rId26"/>
      <p:italic r:id="rId27"/>
      <p:boldItalic r:id="rId28"/>
    </p:embeddedFont>
    <p:embeddedFont>
      <p:font typeface="Raleway"/>
      <p:regular r:id="rId29"/>
      <p:bold r:id="rId30"/>
      <p:italic r:id="rId31"/>
      <p:boldItalic r:id="rId32"/>
    </p:embeddedFont>
    <p:embeddedFont>
      <p:font typeface="Roboto"/>
      <p:regular r:id="rId33"/>
      <p:bold r:id="rId34"/>
      <p:italic r:id="rId35"/>
      <p:boldItalic r:id="rId36"/>
    </p:embeddedFont>
    <p:embeddedFont>
      <p:font typeface="Roboto Medium"/>
      <p:regular r:id="rId37"/>
      <p:bold r:id="rId38"/>
      <p:italic r:id="rId39"/>
      <p:boldItalic r:id="rId40"/>
    </p:embeddedFont>
    <p:embeddedFont>
      <p:font typeface="Playfair Display"/>
      <p:regular r:id="rId41"/>
      <p:bold r:id="rId42"/>
      <p:italic r:id="rId43"/>
      <p:boldItalic r:id="rId44"/>
    </p:embeddedFont>
    <p:embeddedFont>
      <p:font typeface="Lato"/>
      <p:regular r:id="rId45"/>
      <p:bold r:id="rId46"/>
      <p:italic r:id="rId47"/>
      <p:boldItalic r:id="rId48"/>
    </p:embeddedFont>
    <p:embeddedFont>
      <p:font typeface="Noto Serif Georgian"/>
      <p:regular r:id="rId49"/>
      <p:bold r:id="rId50"/>
    </p:embeddedFont>
    <p:embeddedFont>
      <p:font typeface="Playfair Display SemiBold"/>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edium-boldItalic.fntdata"/><Relationship Id="rId42" Type="http://schemas.openxmlformats.org/officeDocument/2006/relationships/font" Target="fonts/PlayfairDisplay-bold.fntdata"/><Relationship Id="rId41" Type="http://schemas.openxmlformats.org/officeDocument/2006/relationships/font" Target="fonts/PlayfairDisplay-regular.fntdata"/><Relationship Id="rId44" Type="http://schemas.openxmlformats.org/officeDocument/2006/relationships/font" Target="fonts/PlayfairDisplay-boldItalic.fntdata"/><Relationship Id="rId43" Type="http://schemas.openxmlformats.org/officeDocument/2006/relationships/font" Target="fonts/PlayfairDisplay-italic.fntdata"/><Relationship Id="rId46" Type="http://schemas.openxmlformats.org/officeDocument/2006/relationships/font" Target="fonts/Lato-bold.fntdata"/><Relationship Id="rId45"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Italic.fntdata"/><Relationship Id="rId47" Type="http://schemas.openxmlformats.org/officeDocument/2006/relationships/font" Target="fonts/Lato-italic.fntdata"/><Relationship Id="rId49" Type="http://schemas.openxmlformats.org/officeDocument/2006/relationships/font" Target="fonts/NotoSerifGeorgian-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italic.fntdata"/><Relationship Id="rId30" Type="http://schemas.openxmlformats.org/officeDocument/2006/relationships/font" Target="fonts/Raleway-bold.fntdata"/><Relationship Id="rId33" Type="http://schemas.openxmlformats.org/officeDocument/2006/relationships/font" Target="fonts/Roboto-regular.fntdata"/><Relationship Id="rId32" Type="http://schemas.openxmlformats.org/officeDocument/2006/relationships/font" Target="fonts/Raleway-boldItalic.fntdata"/><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RobotoMedium-regular.fntdata"/><Relationship Id="rId36" Type="http://schemas.openxmlformats.org/officeDocument/2006/relationships/font" Target="fonts/Roboto-boldItalic.fntdata"/><Relationship Id="rId39" Type="http://schemas.openxmlformats.org/officeDocument/2006/relationships/font" Target="fonts/RobotoMedium-italic.fntdata"/><Relationship Id="rId38" Type="http://schemas.openxmlformats.org/officeDocument/2006/relationships/font" Target="fonts/RobotoMedium-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PlayfairDisplayMedium-bold.fntdata"/><Relationship Id="rId25" Type="http://schemas.openxmlformats.org/officeDocument/2006/relationships/font" Target="fonts/PlayfairDisplayMedium-regular.fntdata"/><Relationship Id="rId28" Type="http://schemas.openxmlformats.org/officeDocument/2006/relationships/font" Target="fonts/PlayfairDisplayMedium-boldItalic.fntdata"/><Relationship Id="rId27" Type="http://schemas.openxmlformats.org/officeDocument/2006/relationships/font" Target="fonts/PlayfairDisplayMedium-italic.fntdata"/><Relationship Id="rId29" Type="http://schemas.openxmlformats.org/officeDocument/2006/relationships/font" Target="fonts/Raleway-regular.fntdata"/><Relationship Id="rId51" Type="http://schemas.openxmlformats.org/officeDocument/2006/relationships/font" Target="fonts/PlayfairDisplaySemiBold-regular.fntdata"/><Relationship Id="rId50" Type="http://schemas.openxmlformats.org/officeDocument/2006/relationships/font" Target="fonts/NotoSerifGeorgian-bold.fntdata"/><Relationship Id="rId53" Type="http://schemas.openxmlformats.org/officeDocument/2006/relationships/font" Target="fonts/PlayfairDisplaySemiBold-italic.fntdata"/><Relationship Id="rId52" Type="http://schemas.openxmlformats.org/officeDocument/2006/relationships/font" Target="fonts/PlayfairDisplaySemiBold-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PlayfairDisplaySemiBol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65ee940e8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65ee940e8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65ee940e8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65ee940e8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5ee940e8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65ee940e8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65ee940e8e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65ee940e8e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65ee940e8e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65ee940e8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65ee940e8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65ee940e8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859610e8a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859610e8a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f1afb2410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f1afb2410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5ee940e8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65ee940e8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65ee940e8e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65ee940e8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65ee940e8e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65ee940e8e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65ee940e8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65ee940e8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65ee940e8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65ee940e8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59610e8a7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859610e8a7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f239504543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f239504543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859610e8a7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859610e8a7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fc112f352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fc112f352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fc112f352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fc112f352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fc112f352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fc112f352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20.jpg"/><Relationship Id="rId5"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19.jpg"/><Relationship Id="rId5" Type="http://schemas.openxmlformats.org/officeDocument/2006/relationships/image" Target="../media/image16.jpg"/><Relationship Id="rId6"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23.jpg"/><Relationship Id="rId5"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hyperlink" Target="https://calendly.com/smartrecorp/30min" TargetMode="External"/><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5.xml"/><Relationship Id="rId4" Type="http://schemas.openxmlformats.org/officeDocument/2006/relationships/slide" Target="/ppt/slides/slide10.xml"/><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3514025"/>
            <a:ext cx="36846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800">
                <a:solidFill>
                  <a:srgbClr val="646464"/>
                </a:solidFill>
                <a:latin typeface="Roboto"/>
                <a:ea typeface="Roboto"/>
                <a:cs typeface="Roboto"/>
                <a:sym typeface="Roboto"/>
              </a:rPr>
              <a:t>17781 Address Rd.</a:t>
            </a:r>
            <a:endParaRPr sz="1800">
              <a:solidFill>
                <a:srgbClr val="646464"/>
              </a:solidFill>
              <a:latin typeface="Roboto"/>
              <a:ea typeface="Roboto"/>
              <a:cs typeface="Roboto"/>
              <a:sym typeface="Roboto"/>
            </a:endParaRPr>
          </a:p>
          <a:p>
            <a:pPr indent="0" lvl="0" marL="0" rtl="0" algn="ctr">
              <a:lnSpc>
                <a:spcPct val="100000"/>
              </a:lnSpc>
              <a:spcBef>
                <a:spcPts val="0"/>
              </a:spcBef>
              <a:spcAft>
                <a:spcPts val="0"/>
              </a:spcAft>
              <a:buNone/>
            </a:pPr>
            <a:r>
              <a:rPr lang="en" sz="1800">
                <a:solidFill>
                  <a:srgbClr val="646464"/>
                </a:solidFill>
                <a:latin typeface="Roboto"/>
                <a:ea typeface="Roboto"/>
                <a:cs typeface="Roboto"/>
                <a:sym typeface="Roboto"/>
              </a:rPr>
              <a:t>San Diego CA, 92126</a:t>
            </a:r>
            <a:endParaRPr sz="1800">
              <a:solidFill>
                <a:srgbClr val="646464"/>
              </a:solidFill>
              <a:latin typeface="Roboto"/>
              <a:ea typeface="Roboto"/>
              <a:cs typeface="Roboto"/>
              <a:sym typeface="Roboto"/>
            </a:endParaRPr>
          </a:p>
        </p:txBody>
      </p:sp>
      <p:sp>
        <p:nvSpPr>
          <p:cNvPr id="55" name="Google Shape;55;p13"/>
          <p:cNvSpPr txBox="1"/>
          <p:nvPr/>
        </p:nvSpPr>
        <p:spPr>
          <a:xfrm>
            <a:off x="0" y="374875"/>
            <a:ext cx="3603900" cy="2068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t/>
            </a:r>
            <a:endParaRPr sz="2000">
              <a:solidFill>
                <a:srgbClr val="006AB8"/>
              </a:solidFill>
              <a:latin typeface="Roboto"/>
              <a:ea typeface="Roboto"/>
              <a:cs typeface="Roboto"/>
              <a:sym typeface="Roboto"/>
            </a:endParaRPr>
          </a:p>
          <a:p>
            <a:pPr indent="0" lvl="0" marL="0" rtl="0" algn="ctr">
              <a:lnSpc>
                <a:spcPct val="90000"/>
              </a:lnSpc>
              <a:spcBef>
                <a:spcPts val="0"/>
              </a:spcBef>
              <a:spcAft>
                <a:spcPts val="0"/>
              </a:spcAft>
              <a:buNone/>
            </a:pPr>
            <a:r>
              <a:rPr lang="en" sz="2400">
                <a:solidFill>
                  <a:srgbClr val="006AB8"/>
                </a:solidFill>
                <a:latin typeface="Roboto"/>
                <a:ea typeface="Roboto"/>
                <a:cs typeface="Roboto"/>
                <a:sym typeface="Roboto"/>
              </a:rPr>
              <a:t> </a:t>
            </a:r>
            <a:endParaRPr sz="2400">
              <a:solidFill>
                <a:srgbClr val="006AB8"/>
              </a:solidFill>
              <a:latin typeface="Roboto"/>
              <a:ea typeface="Roboto"/>
              <a:cs typeface="Roboto"/>
              <a:sym typeface="Roboto"/>
            </a:endParaRPr>
          </a:p>
          <a:p>
            <a:pPr indent="0" lvl="0" marL="0" rtl="0" algn="ctr">
              <a:lnSpc>
                <a:spcPct val="90000"/>
              </a:lnSpc>
              <a:spcBef>
                <a:spcPts val="0"/>
              </a:spcBef>
              <a:spcAft>
                <a:spcPts val="0"/>
              </a:spcAft>
              <a:buNone/>
            </a:pPr>
            <a:r>
              <a:t/>
            </a:r>
            <a:endParaRPr sz="2400">
              <a:solidFill>
                <a:srgbClr val="006AB8"/>
              </a:solidFill>
              <a:latin typeface="Roboto"/>
              <a:ea typeface="Roboto"/>
              <a:cs typeface="Roboto"/>
              <a:sym typeface="Roboto"/>
            </a:endParaRPr>
          </a:p>
          <a:p>
            <a:pPr indent="0" lvl="0" marL="0" rtl="0" algn="ctr">
              <a:lnSpc>
                <a:spcPct val="90000"/>
              </a:lnSpc>
              <a:spcBef>
                <a:spcPts val="0"/>
              </a:spcBef>
              <a:spcAft>
                <a:spcPts val="0"/>
              </a:spcAft>
              <a:buNone/>
            </a:pPr>
            <a:r>
              <a:t/>
            </a:r>
            <a:endParaRPr sz="2400">
              <a:solidFill>
                <a:srgbClr val="006AB8"/>
              </a:solidFill>
              <a:latin typeface="Roboto"/>
              <a:ea typeface="Roboto"/>
              <a:cs typeface="Roboto"/>
              <a:sym typeface="Roboto"/>
            </a:endParaRPr>
          </a:p>
          <a:p>
            <a:pPr indent="0" lvl="0" marL="0" rtl="0" algn="ctr">
              <a:lnSpc>
                <a:spcPct val="90000"/>
              </a:lnSpc>
              <a:spcBef>
                <a:spcPts val="0"/>
              </a:spcBef>
              <a:spcAft>
                <a:spcPts val="0"/>
              </a:spcAft>
              <a:buNone/>
            </a:pPr>
            <a:r>
              <a:t/>
            </a:r>
            <a:endParaRPr sz="2400">
              <a:solidFill>
                <a:srgbClr val="006AB8"/>
              </a:solidFill>
              <a:latin typeface="Roboto"/>
              <a:ea typeface="Roboto"/>
              <a:cs typeface="Roboto"/>
              <a:sym typeface="Roboto"/>
            </a:endParaRPr>
          </a:p>
          <a:p>
            <a:pPr indent="0" lvl="0" marL="0" rtl="0" algn="ctr">
              <a:lnSpc>
                <a:spcPct val="90000"/>
              </a:lnSpc>
              <a:spcBef>
                <a:spcPts val="0"/>
              </a:spcBef>
              <a:spcAft>
                <a:spcPts val="0"/>
              </a:spcAft>
              <a:buNone/>
            </a:pPr>
            <a:r>
              <a:rPr lang="en" sz="2000">
                <a:solidFill>
                  <a:srgbClr val="006AB8"/>
                </a:solidFill>
                <a:latin typeface="Roboto"/>
                <a:ea typeface="Roboto"/>
                <a:cs typeface="Roboto"/>
                <a:sym typeface="Roboto"/>
              </a:rPr>
              <a:t>LISTING METHOD</a:t>
            </a:r>
            <a:endParaRPr sz="2000">
              <a:solidFill>
                <a:srgbClr val="006AB8"/>
              </a:solidFill>
              <a:latin typeface="Roboto"/>
              <a:ea typeface="Roboto"/>
              <a:cs typeface="Roboto"/>
              <a:sym typeface="Roboto"/>
            </a:endParaRPr>
          </a:p>
        </p:txBody>
      </p:sp>
      <p:pic>
        <p:nvPicPr>
          <p:cNvPr id="56" name="Google Shape;56;p13"/>
          <p:cNvPicPr preferRelativeResize="0"/>
          <p:nvPr/>
        </p:nvPicPr>
        <p:blipFill>
          <a:blip r:embed="rId3">
            <a:alphaModFix/>
          </a:blip>
          <a:stretch>
            <a:fillRect/>
          </a:stretch>
        </p:blipFill>
        <p:spPr>
          <a:xfrm>
            <a:off x="811925" y="845100"/>
            <a:ext cx="1920046" cy="1080026"/>
          </a:xfrm>
          <a:prstGeom prst="rect">
            <a:avLst/>
          </a:prstGeom>
          <a:noFill/>
          <a:ln>
            <a:noFill/>
          </a:ln>
        </p:spPr>
      </p:pic>
      <p:sp>
        <p:nvSpPr>
          <p:cNvPr id="57" name="Google Shape;57;p13"/>
          <p:cNvSpPr txBox="1"/>
          <p:nvPr/>
        </p:nvSpPr>
        <p:spPr>
          <a:xfrm>
            <a:off x="185025" y="2664750"/>
            <a:ext cx="3201000" cy="677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800">
                <a:solidFill>
                  <a:srgbClr val="646464"/>
                </a:solidFill>
                <a:latin typeface="Roboto"/>
                <a:ea typeface="Roboto"/>
                <a:cs typeface="Roboto"/>
                <a:sym typeface="Roboto"/>
              </a:rPr>
              <a:t>Presented to:</a:t>
            </a:r>
            <a:endParaRPr sz="1800">
              <a:solidFill>
                <a:srgbClr val="646464"/>
              </a:solidFill>
              <a:latin typeface="Roboto"/>
              <a:ea typeface="Roboto"/>
              <a:cs typeface="Roboto"/>
              <a:sym typeface="Roboto"/>
            </a:endParaRPr>
          </a:p>
          <a:p>
            <a:pPr indent="0" lvl="0" marL="0" rtl="0" algn="ctr">
              <a:lnSpc>
                <a:spcPct val="100000"/>
              </a:lnSpc>
              <a:spcBef>
                <a:spcPts val="0"/>
              </a:spcBef>
              <a:spcAft>
                <a:spcPts val="0"/>
              </a:spcAft>
              <a:buNone/>
            </a:pPr>
            <a:r>
              <a:rPr lang="en">
                <a:solidFill>
                  <a:srgbClr val="646464"/>
                </a:solidFill>
                <a:latin typeface="Roboto"/>
                <a:ea typeface="Roboto"/>
                <a:cs typeface="Roboto"/>
                <a:sym typeface="Roboto"/>
              </a:rPr>
              <a:t>Mr. and Mrs. Homeowner </a:t>
            </a:r>
            <a:endParaRPr>
              <a:solidFill>
                <a:srgbClr val="646464"/>
              </a:solidFill>
              <a:latin typeface="Roboto"/>
              <a:ea typeface="Roboto"/>
              <a:cs typeface="Roboto"/>
              <a:sym typeface="Roboto"/>
            </a:endParaRPr>
          </a:p>
        </p:txBody>
      </p:sp>
      <p:sp>
        <p:nvSpPr>
          <p:cNvPr id="58" name="Google Shape;58;p13"/>
          <p:cNvSpPr/>
          <p:nvPr/>
        </p:nvSpPr>
        <p:spPr>
          <a:xfrm>
            <a:off x="1223200" y="1764625"/>
            <a:ext cx="1754700" cy="160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9" name="Google Shape;59;p13"/>
          <p:cNvPicPr preferRelativeResize="0"/>
          <p:nvPr/>
        </p:nvPicPr>
        <p:blipFill>
          <a:blip r:embed="rId4">
            <a:alphaModFix/>
          </a:blip>
          <a:stretch>
            <a:fillRect/>
          </a:stretch>
        </p:blipFill>
        <p:spPr>
          <a:xfrm>
            <a:off x="3549492" y="0"/>
            <a:ext cx="7852257" cy="5233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p:nvPr/>
        </p:nvSpPr>
        <p:spPr>
          <a:xfrm>
            <a:off x="454050" y="3099775"/>
            <a:ext cx="4016400" cy="1393200"/>
          </a:xfrm>
          <a:prstGeom prst="roundRect">
            <a:avLst>
              <a:gd fmla="val 16234" name="adj"/>
            </a:avLst>
          </a:prstGeom>
          <a:solidFill>
            <a:schemeClr val="lt1"/>
          </a:solidFill>
          <a:ln>
            <a:noFill/>
          </a:ln>
          <a:effectLst>
            <a:outerShdw blurRad="57150" rotWithShape="0" algn="bl" dir="5100000" dist="19050">
              <a:srgbClr val="000000">
                <a:alpha val="3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p22"/>
          <p:cNvSpPr/>
          <p:nvPr/>
        </p:nvSpPr>
        <p:spPr>
          <a:xfrm>
            <a:off x="-1376675" y="-2290075"/>
            <a:ext cx="3841500" cy="3841800"/>
          </a:xfrm>
          <a:prstGeom prst="ellipse">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p22"/>
          <p:cNvSpPr txBox="1"/>
          <p:nvPr/>
        </p:nvSpPr>
        <p:spPr>
          <a:xfrm>
            <a:off x="351250" y="579675"/>
            <a:ext cx="3873600" cy="115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500">
                <a:solidFill>
                  <a:schemeClr val="dk1"/>
                </a:solidFill>
                <a:latin typeface="Roboto"/>
                <a:ea typeface="Roboto"/>
                <a:cs typeface="Roboto"/>
                <a:sym typeface="Roboto"/>
              </a:rPr>
              <a:t>The Smart</a:t>
            </a:r>
            <a:endParaRPr sz="3500">
              <a:solidFill>
                <a:schemeClr val="dk1"/>
              </a:solidFill>
              <a:latin typeface="Roboto"/>
              <a:ea typeface="Roboto"/>
              <a:cs typeface="Roboto"/>
              <a:sym typeface="Roboto"/>
            </a:endParaRPr>
          </a:p>
          <a:p>
            <a:pPr indent="0" lvl="0" marL="0" rtl="0" algn="l">
              <a:lnSpc>
                <a:spcPct val="90000"/>
              </a:lnSpc>
              <a:spcBef>
                <a:spcPts val="0"/>
              </a:spcBef>
              <a:spcAft>
                <a:spcPts val="0"/>
              </a:spcAft>
              <a:buNone/>
            </a:pPr>
            <a:r>
              <a:rPr lang="en" sz="3500">
                <a:solidFill>
                  <a:srgbClr val="006AB8"/>
                </a:solidFill>
                <a:latin typeface="Roboto"/>
                <a:ea typeface="Roboto"/>
                <a:cs typeface="Roboto"/>
                <a:sym typeface="Roboto"/>
              </a:rPr>
              <a:t>Offer Platform</a:t>
            </a:r>
            <a:endParaRPr sz="3500">
              <a:solidFill>
                <a:srgbClr val="006AB8"/>
              </a:solidFill>
              <a:latin typeface="Roboto"/>
              <a:ea typeface="Roboto"/>
              <a:cs typeface="Roboto"/>
              <a:sym typeface="Roboto"/>
            </a:endParaRPr>
          </a:p>
        </p:txBody>
      </p:sp>
      <p:sp>
        <p:nvSpPr>
          <p:cNvPr id="173" name="Google Shape;173;p22"/>
          <p:cNvSpPr txBox="1"/>
          <p:nvPr/>
        </p:nvSpPr>
        <p:spPr>
          <a:xfrm>
            <a:off x="359500" y="2092825"/>
            <a:ext cx="4165200" cy="8220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0"/>
              </a:spcBef>
              <a:spcAft>
                <a:spcPts val="0"/>
              </a:spcAft>
              <a:buNone/>
            </a:pPr>
            <a:r>
              <a:rPr lang="en" sz="1150">
                <a:solidFill>
                  <a:schemeClr val="dk1"/>
                </a:solidFill>
                <a:latin typeface="Roboto"/>
                <a:ea typeface="Roboto"/>
                <a:cs typeface="Roboto"/>
                <a:sym typeface="Roboto"/>
              </a:rPr>
              <a:t>Ranking offers lets buyers know they're competing without revealing the price, encouraging them to consider re-submitting without overbidding.</a:t>
            </a:r>
            <a:endParaRPr sz="1150">
              <a:solidFill>
                <a:srgbClr val="9C9C9C"/>
              </a:solidFill>
              <a:latin typeface="Roboto"/>
              <a:ea typeface="Roboto"/>
              <a:cs typeface="Roboto"/>
              <a:sym typeface="Roboto"/>
            </a:endParaRPr>
          </a:p>
        </p:txBody>
      </p:sp>
      <p:sp>
        <p:nvSpPr>
          <p:cNvPr id="174" name="Google Shape;174;p22"/>
          <p:cNvSpPr txBox="1"/>
          <p:nvPr/>
        </p:nvSpPr>
        <p:spPr>
          <a:xfrm>
            <a:off x="359500" y="1735975"/>
            <a:ext cx="299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34343"/>
                </a:solidFill>
                <a:latin typeface="Roboto"/>
                <a:ea typeface="Roboto"/>
                <a:cs typeface="Roboto"/>
                <a:sym typeface="Roboto"/>
              </a:rPr>
              <a:t>Ranks Offers As They Come In…</a:t>
            </a:r>
            <a:endParaRPr>
              <a:solidFill>
                <a:srgbClr val="434343"/>
              </a:solidFill>
              <a:latin typeface="Roboto"/>
              <a:ea typeface="Roboto"/>
              <a:cs typeface="Roboto"/>
              <a:sym typeface="Roboto"/>
            </a:endParaRPr>
          </a:p>
        </p:txBody>
      </p:sp>
      <p:sp>
        <p:nvSpPr>
          <p:cNvPr id="175" name="Google Shape;175;p22"/>
          <p:cNvSpPr/>
          <p:nvPr/>
        </p:nvSpPr>
        <p:spPr>
          <a:xfrm>
            <a:off x="3318020" y="3320732"/>
            <a:ext cx="990000" cy="983400"/>
          </a:xfrm>
          <a:prstGeom prst="ellipse">
            <a:avLst/>
          </a:prstGeom>
          <a:solidFill>
            <a:srgbClr val="006AB8"/>
          </a:solidFill>
          <a:ln>
            <a:noFill/>
          </a:ln>
          <a:effectLst>
            <a:outerShdw blurRad="57150" rotWithShape="0" algn="bl" dir="5400000" dist="19050">
              <a:srgbClr val="000000">
                <a:alpha val="46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2"/>
          <p:cNvSpPr/>
          <p:nvPr/>
        </p:nvSpPr>
        <p:spPr>
          <a:xfrm rot="-4613463">
            <a:off x="3367851" y="3375111"/>
            <a:ext cx="890198" cy="890198"/>
          </a:xfrm>
          <a:prstGeom prst="blockArc">
            <a:avLst>
              <a:gd fmla="val 6031509" name="adj1"/>
              <a:gd fmla="val 20952740" name="adj2"/>
              <a:gd fmla="val 3266" name="adj3"/>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2"/>
          <p:cNvSpPr txBox="1"/>
          <p:nvPr/>
        </p:nvSpPr>
        <p:spPr>
          <a:xfrm>
            <a:off x="3366725" y="3527050"/>
            <a:ext cx="8925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rgbClr val="F7F7F7"/>
                </a:solidFill>
                <a:latin typeface="Noto Serif Georgian"/>
                <a:ea typeface="Noto Serif Georgian"/>
                <a:cs typeface="Noto Serif Georgian"/>
                <a:sym typeface="Noto Serif Georgian"/>
              </a:rPr>
              <a:t>Top</a:t>
            </a:r>
            <a:endParaRPr b="1" sz="2500">
              <a:solidFill>
                <a:srgbClr val="F7F7F7"/>
              </a:solidFill>
              <a:latin typeface="Noto Serif Georgian"/>
              <a:ea typeface="Noto Serif Georgian"/>
              <a:cs typeface="Noto Serif Georgian"/>
              <a:sym typeface="Noto Serif Georgian"/>
            </a:endParaRPr>
          </a:p>
        </p:txBody>
      </p:sp>
      <p:sp>
        <p:nvSpPr>
          <p:cNvPr id="178" name="Google Shape;178;p22"/>
          <p:cNvSpPr txBox="1"/>
          <p:nvPr/>
        </p:nvSpPr>
        <p:spPr>
          <a:xfrm>
            <a:off x="3480875" y="3910450"/>
            <a:ext cx="6417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lt1"/>
                </a:solidFill>
                <a:latin typeface="Raleway"/>
                <a:ea typeface="Raleway"/>
                <a:cs typeface="Raleway"/>
                <a:sym typeface="Raleway"/>
              </a:rPr>
              <a:t>Dollar</a:t>
            </a:r>
            <a:endParaRPr sz="800">
              <a:solidFill>
                <a:schemeClr val="lt1"/>
              </a:solidFill>
              <a:latin typeface="Raleway"/>
              <a:ea typeface="Raleway"/>
              <a:cs typeface="Raleway"/>
              <a:sym typeface="Raleway"/>
            </a:endParaRPr>
          </a:p>
        </p:txBody>
      </p:sp>
      <p:sp>
        <p:nvSpPr>
          <p:cNvPr id="179" name="Google Shape;179;p22"/>
          <p:cNvSpPr txBox="1"/>
          <p:nvPr/>
        </p:nvSpPr>
        <p:spPr>
          <a:xfrm>
            <a:off x="454050" y="3292450"/>
            <a:ext cx="3366600" cy="1391400"/>
          </a:xfrm>
          <a:prstGeom prst="rect">
            <a:avLst/>
          </a:prstGeom>
          <a:noFill/>
          <a:ln>
            <a:noFill/>
          </a:ln>
        </p:spPr>
        <p:txBody>
          <a:bodyPr anchorCtr="0" anchor="t" bIns="91425" lIns="91425" spcFirstLastPara="1" rIns="91425" wrap="square" tIns="91425">
            <a:spAutoFit/>
          </a:bodyPr>
          <a:lstStyle/>
          <a:p>
            <a:pPr indent="-301625" lvl="0" marL="457200" rtl="0" algn="l">
              <a:lnSpc>
                <a:spcPct val="115000"/>
              </a:lnSpc>
              <a:spcBef>
                <a:spcPts val="0"/>
              </a:spcBef>
              <a:spcAft>
                <a:spcPts val="0"/>
              </a:spcAft>
              <a:buClr>
                <a:srgbClr val="404040"/>
              </a:buClr>
              <a:buSzPts val="1150"/>
              <a:buFont typeface="Roboto Medium"/>
              <a:buChar char="●"/>
            </a:pPr>
            <a:r>
              <a:rPr lang="en" sz="1150">
                <a:solidFill>
                  <a:srgbClr val="404040"/>
                </a:solidFill>
                <a:latin typeface="Roboto Medium"/>
                <a:ea typeface="Roboto Medium"/>
                <a:cs typeface="Roboto Medium"/>
                <a:sym typeface="Roboto Medium"/>
              </a:rPr>
              <a:t>Ranks The Top 3 offers</a:t>
            </a:r>
            <a:endParaRPr sz="1150">
              <a:solidFill>
                <a:srgbClr val="404040"/>
              </a:solidFill>
              <a:latin typeface="Roboto Medium"/>
              <a:ea typeface="Roboto Medium"/>
              <a:cs typeface="Roboto Medium"/>
              <a:sym typeface="Roboto Medium"/>
            </a:endParaRPr>
          </a:p>
          <a:p>
            <a:pPr indent="-301625" lvl="0" marL="457200" rtl="0" algn="l">
              <a:lnSpc>
                <a:spcPct val="115000"/>
              </a:lnSpc>
              <a:spcBef>
                <a:spcPts val="0"/>
              </a:spcBef>
              <a:spcAft>
                <a:spcPts val="0"/>
              </a:spcAft>
              <a:buClr>
                <a:srgbClr val="404040"/>
              </a:buClr>
              <a:buSzPts val="1150"/>
              <a:buFont typeface="Roboto Medium"/>
              <a:buChar char="●"/>
            </a:pPr>
            <a:r>
              <a:rPr lang="en" sz="1150">
                <a:solidFill>
                  <a:srgbClr val="404040"/>
                </a:solidFill>
                <a:latin typeface="Roboto Medium"/>
                <a:ea typeface="Roboto Medium"/>
                <a:cs typeface="Roboto Medium"/>
                <a:sym typeface="Roboto Medium"/>
              </a:rPr>
              <a:t>Enables Buyers to Compete</a:t>
            </a:r>
            <a:endParaRPr sz="1150">
              <a:solidFill>
                <a:srgbClr val="404040"/>
              </a:solidFill>
              <a:latin typeface="Roboto Medium"/>
              <a:ea typeface="Roboto Medium"/>
              <a:cs typeface="Roboto Medium"/>
              <a:sym typeface="Roboto Medium"/>
            </a:endParaRPr>
          </a:p>
          <a:p>
            <a:pPr indent="-301625" lvl="0" marL="457200" rtl="0" algn="l">
              <a:lnSpc>
                <a:spcPct val="115000"/>
              </a:lnSpc>
              <a:spcBef>
                <a:spcPts val="0"/>
              </a:spcBef>
              <a:spcAft>
                <a:spcPts val="0"/>
              </a:spcAft>
              <a:buClr>
                <a:srgbClr val="404040"/>
              </a:buClr>
              <a:buSzPts val="1150"/>
              <a:buFont typeface="Roboto Medium"/>
              <a:buChar char="●"/>
            </a:pPr>
            <a:r>
              <a:rPr lang="en" sz="1150">
                <a:solidFill>
                  <a:srgbClr val="404040"/>
                </a:solidFill>
                <a:latin typeface="Roboto Medium"/>
                <a:ea typeface="Roboto Medium"/>
                <a:cs typeface="Roboto Medium"/>
                <a:sym typeface="Roboto Medium"/>
              </a:rPr>
              <a:t>Drives Price Without Over Bidding</a:t>
            </a:r>
            <a:endParaRPr sz="1150">
              <a:solidFill>
                <a:srgbClr val="404040"/>
              </a:solidFill>
              <a:latin typeface="Roboto Medium"/>
              <a:ea typeface="Roboto Medium"/>
              <a:cs typeface="Roboto Medium"/>
              <a:sym typeface="Roboto Medium"/>
            </a:endParaRPr>
          </a:p>
          <a:p>
            <a:pPr indent="-301625" lvl="0" marL="457200" rtl="0" algn="l">
              <a:lnSpc>
                <a:spcPct val="115000"/>
              </a:lnSpc>
              <a:spcBef>
                <a:spcPts val="0"/>
              </a:spcBef>
              <a:spcAft>
                <a:spcPts val="0"/>
              </a:spcAft>
              <a:buClr>
                <a:srgbClr val="404040"/>
              </a:buClr>
              <a:buSzPts val="1150"/>
              <a:buFont typeface="Roboto Medium"/>
              <a:buChar char="●"/>
            </a:pPr>
            <a:r>
              <a:rPr lang="en" sz="1150">
                <a:solidFill>
                  <a:srgbClr val="404040"/>
                </a:solidFill>
                <a:latin typeface="Roboto Medium"/>
                <a:ea typeface="Roboto Medium"/>
                <a:cs typeface="Roboto Medium"/>
                <a:sym typeface="Roboto Medium"/>
              </a:rPr>
              <a:t>Creates Top Dollar</a:t>
            </a:r>
            <a:endParaRPr sz="1150">
              <a:solidFill>
                <a:srgbClr val="404040"/>
              </a:solidFill>
              <a:latin typeface="Roboto Medium"/>
              <a:ea typeface="Roboto Medium"/>
              <a:cs typeface="Roboto Medium"/>
              <a:sym typeface="Roboto Medium"/>
            </a:endParaRPr>
          </a:p>
          <a:p>
            <a:pPr indent="0" lvl="0" marL="0" rtl="0" algn="just">
              <a:lnSpc>
                <a:spcPct val="200000"/>
              </a:lnSpc>
              <a:spcBef>
                <a:spcPts val="0"/>
              </a:spcBef>
              <a:spcAft>
                <a:spcPts val="0"/>
              </a:spcAft>
              <a:buClr>
                <a:schemeClr val="dk1"/>
              </a:buClr>
              <a:buSzPts val="1100"/>
              <a:buFont typeface="Arial"/>
              <a:buNone/>
            </a:pPr>
            <a:r>
              <a:t/>
            </a:r>
            <a:endParaRPr b="1" sz="850">
              <a:solidFill>
                <a:srgbClr val="404040"/>
              </a:solidFill>
              <a:latin typeface="Raleway"/>
              <a:ea typeface="Raleway"/>
              <a:cs typeface="Raleway"/>
              <a:sym typeface="Raleway"/>
            </a:endParaRPr>
          </a:p>
          <a:p>
            <a:pPr indent="0" lvl="0" marL="0" rtl="0" algn="just">
              <a:lnSpc>
                <a:spcPct val="200000"/>
              </a:lnSpc>
              <a:spcBef>
                <a:spcPts val="0"/>
              </a:spcBef>
              <a:spcAft>
                <a:spcPts val="0"/>
              </a:spcAft>
              <a:buNone/>
            </a:pPr>
            <a:r>
              <a:t/>
            </a:r>
            <a:endParaRPr b="1" sz="850">
              <a:solidFill>
                <a:srgbClr val="404040"/>
              </a:solidFill>
              <a:latin typeface="Raleway"/>
              <a:ea typeface="Raleway"/>
              <a:cs typeface="Raleway"/>
              <a:sym typeface="Raleway"/>
            </a:endParaRPr>
          </a:p>
        </p:txBody>
      </p:sp>
      <p:pic>
        <p:nvPicPr>
          <p:cNvPr id="180" name="Google Shape;180;p22"/>
          <p:cNvPicPr preferRelativeResize="0"/>
          <p:nvPr/>
        </p:nvPicPr>
        <p:blipFill rotWithShape="1">
          <a:blip r:embed="rId3">
            <a:alphaModFix/>
          </a:blip>
          <a:srcRect b="0" l="2624" r="2624" t="0"/>
          <a:stretch/>
        </p:blipFill>
        <p:spPr>
          <a:xfrm>
            <a:off x="5463900" y="541225"/>
            <a:ext cx="3115500" cy="3929100"/>
          </a:xfrm>
          <a:prstGeom prst="roundRect">
            <a:avLst>
              <a:gd fmla="val 13113" name="adj"/>
            </a:avLst>
          </a:prstGeom>
          <a:noFill/>
          <a:ln>
            <a:noFill/>
          </a:ln>
        </p:spPr>
      </p:pic>
      <p:sp>
        <p:nvSpPr>
          <p:cNvPr id="181" name="Google Shape;181;p22"/>
          <p:cNvSpPr txBox="1"/>
          <p:nvPr/>
        </p:nvSpPr>
        <p:spPr>
          <a:xfrm>
            <a:off x="3480875" y="3453250"/>
            <a:ext cx="6417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lt1"/>
                </a:solidFill>
                <a:latin typeface="Raleway"/>
                <a:ea typeface="Raleway"/>
                <a:cs typeface="Raleway"/>
                <a:sym typeface="Raleway"/>
              </a:rPr>
              <a:t>Get</a:t>
            </a:r>
            <a:endParaRPr sz="800">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3"/>
          <p:cNvSpPr/>
          <p:nvPr/>
        </p:nvSpPr>
        <p:spPr>
          <a:xfrm>
            <a:off x="627425" y="1525350"/>
            <a:ext cx="2376900" cy="3159900"/>
          </a:xfrm>
          <a:prstGeom prst="roundRect">
            <a:avLst>
              <a:gd fmla="val 11298" name="adj"/>
            </a:avLst>
          </a:prstGeom>
          <a:noFill/>
          <a:ln cap="flat" cmpd="sng" w="9525">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7" name="Google Shape;187;p23"/>
          <p:cNvPicPr preferRelativeResize="0"/>
          <p:nvPr/>
        </p:nvPicPr>
        <p:blipFill rotWithShape="1">
          <a:blip r:embed="rId3">
            <a:alphaModFix/>
          </a:blip>
          <a:srcRect b="0" l="8471" r="8479" t="0"/>
          <a:stretch/>
        </p:blipFill>
        <p:spPr>
          <a:xfrm>
            <a:off x="709450" y="1602925"/>
            <a:ext cx="2207100" cy="1779000"/>
          </a:xfrm>
          <a:prstGeom prst="roundRect">
            <a:avLst>
              <a:gd fmla="val 11230" name="adj"/>
            </a:avLst>
          </a:prstGeom>
          <a:noFill/>
          <a:ln>
            <a:noFill/>
          </a:ln>
        </p:spPr>
      </p:pic>
      <p:sp>
        <p:nvSpPr>
          <p:cNvPr id="188" name="Google Shape;188;p23"/>
          <p:cNvSpPr txBox="1"/>
          <p:nvPr/>
        </p:nvSpPr>
        <p:spPr>
          <a:xfrm>
            <a:off x="1483350" y="290450"/>
            <a:ext cx="6076500" cy="66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500">
                <a:solidFill>
                  <a:schemeClr val="dk1"/>
                </a:solidFill>
                <a:latin typeface="Roboto"/>
                <a:ea typeface="Roboto"/>
                <a:cs typeface="Roboto"/>
                <a:sym typeface="Roboto"/>
              </a:rPr>
              <a:t>Nearby Sold </a:t>
            </a:r>
            <a:r>
              <a:rPr lang="en" sz="3500">
                <a:solidFill>
                  <a:srgbClr val="006AB8"/>
                </a:solidFill>
                <a:latin typeface="Roboto"/>
                <a:ea typeface="Roboto"/>
                <a:cs typeface="Roboto"/>
                <a:sym typeface="Roboto"/>
              </a:rPr>
              <a:t>Properties</a:t>
            </a:r>
            <a:endParaRPr sz="3500">
              <a:solidFill>
                <a:srgbClr val="006AB8"/>
              </a:solidFill>
              <a:latin typeface="Roboto"/>
              <a:ea typeface="Roboto"/>
              <a:cs typeface="Roboto"/>
              <a:sym typeface="Roboto"/>
            </a:endParaRPr>
          </a:p>
        </p:txBody>
      </p:sp>
      <p:sp>
        <p:nvSpPr>
          <p:cNvPr id="189" name="Google Shape;189;p23"/>
          <p:cNvSpPr/>
          <p:nvPr/>
        </p:nvSpPr>
        <p:spPr>
          <a:xfrm>
            <a:off x="1149475" y="1166678"/>
            <a:ext cx="1129500" cy="412800"/>
          </a:xfrm>
          <a:prstGeom prst="roundRect">
            <a:avLst>
              <a:gd fmla="val 50000" name="adj"/>
            </a:avLst>
          </a:prstGeom>
          <a:solidFill>
            <a:srgbClr val="006AB8">
              <a:alpha val="85000"/>
            </a:srgbClr>
          </a:solidFill>
          <a:ln>
            <a:noFill/>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3"/>
          <p:cNvSpPr txBox="1"/>
          <p:nvPr/>
        </p:nvSpPr>
        <p:spPr>
          <a:xfrm>
            <a:off x="1281793" y="1139575"/>
            <a:ext cx="908100" cy="45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50">
                <a:solidFill>
                  <a:schemeClr val="lt1"/>
                </a:solidFill>
                <a:latin typeface="Roboto Medium"/>
                <a:ea typeface="Roboto Medium"/>
                <a:cs typeface="Roboto Medium"/>
                <a:sym typeface="Roboto Medium"/>
              </a:rPr>
              <a:t>SOLD</a:t>
            </a:r>
            <a:endParaRPr sz="1750">
              <a:solidFill>
                <a:schemeClr val="lt1"/>
              </a:solidFill>
              <a:latin typeface="Roboto Medium"/>
              <a:ea typeface="Roboto Medium"/>
              <a:cs typeface="Roboto Medium"/>
              <a:sym typeface="Roboto Medium"/>
            </a:endParaRPr>
          </a:p>
        </p:txBody>
      </p:sp>
      <p:sp>
        <p:nvSpPr>
          <p:cNvPr id="191" name="Google Shape;191;p23"/>
          <p:cNvSpPr/>
          <p:nvPr/>
        </p:nvSpPr>
        <p:spPr>
          <a:xfrm>
            <a:off x="701300" y="2914900"/>
            <a:ext cx="2215200" cy="467100"/>
          </a:xfrm>
          <a:prstGeom prst="roundRect">
            <a:avLst>
              <a:gd fmla="val 43363" name="adj"/>
            </a:avLst>
          </a:prstGeom>
          <a:solidFill>
            <a:srgbClr val="006AB8">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3"/>
          <p:cNvSpPr txBox="1"/>
          <p:nvPr/>
        </p:nvSpPr>
        <p:spPr>
          <a:xfrm>
            <a:off x="1146325" y="2914900"/>
            <a:ext cx="1419300" cy="48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50">
                <a:solidFill>
                  <a:schemeClr val="lt1"/>
                </a:solidFill>
                <a:latin typeface="Noto Serif Georgian"/>
                <a:ea typeface="Noto Serif Georgian"/>
                <a:cs typeface="Noto Serif Georgian"/>
                <a:sym typeface="Noto Serif Georgian"/>
              </a:rPr>
              <a:t>$ 622,000</a:t>
            </a:r>
            <a:endParaRPr sz="1950">
              <a:solidFill>
                <a:schemeClr val="lt1"/>
              </a:solidFill>
              <a:latin typeface="Noto Serif Georgian"/>
              <a:ea typeface="Noto Serif Georgian"/>
              <a:cs typeface="Noto Serif Georgian"/>
              <a:sym typeface="Noto Serif Georgian"/>
            </a:endParaRPr>
          </a:p>
        </p:txBody>
      </p:sp>
      <p:sp>
        <p:nvSpPr>
          <p:cNvPr id="193" name="Google Shape;193;p23"/>
          <p:cNvSpPr txBox="1"/>
          <p:nvPr/>
        </p:nvSpPr>
        <p:spPr>
          <a:xfrm>
            <a:off x="712850" y="3780775"/>
            <a:ext cx="2192100" cy="901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950">
                <a:solidFill>
                  <a:schemeClr val="dk1"/>
                </a:solidFill>
                <a:latin typeface="Raleway"/>
                <a:ea typeface="Raleway"/>
                <a:cs typeface="Raleway"/>
                <a:sym typeface="Raleway"/>
              </a:rPr>
              <a:t>Lorem ipsum dolor sit amet, consectetur adipiscing elit, sed do eiusmod tempor incididunt ut lab</a:t>
            </a:r>
            <a:endParaRPr sz="950">
              <a:solidFill>
                <a:schemeClr val="dk1"/>
              </a:solidFill>
              <a:latin typeface="Raleway"/>
              <a:ea typeface="Raleway"/>
              <a:cs typeface="Raleway"/>
              <a:sym typeface="Raleway"/>
            </a:endParaRPr>
          </a:p>
          <a:p>
            <a:pPr indent="0" lvl="0" marL="0" rtl="0" algn="ctr">
              <a:lnSpc>
                <a:spcPct val="130000"/>
              </a:lnSpc>
              <a:spcBef>
                <a:spcPts val="0"/>
              </a:spcBef>
              <a:spcAft>
                <a:spcPts val="0"/>
              </a:spcAft>
              <a:buNone/>
            </a:pPr>
            <a:r>
              <a:rPr lang="en" sz="950">
                <a:solidFill>
                  <a:schemeClr val="dk1"/>
                </a:solidFill>
                <a:latin typeface="Raleway"/>
                <a:ea typeface="Raleway"/>
                <a:cs typeface="Raleway"/>
                <a:sym typeface="Raleway"/>
              </a:rPr>
              <a:t>re et dolore ma.</a:t>
            </a:r>
            <a:endParaRPr sz="950">
              <a:solidFill>
                <a:schemeClr val="dk1"/>
              </a:solidFill>
              <a:latin typeface="Raleway"/>
              <a:ea typeface="Raleway"/>
              <a:cs typeface="Raleway"/>
              <a:sym typeface="Raleway"/>
            </a:endParaRPr>
          </a:p>
        </p:txBody>
      </p:sp>
      <p:sp>
        <p:nvSpPr>
          <p:cNvPr id="194" name="Google Shape;194;p23"/>
          <p:cNvSpPr txBox="1"/>
          <p:nvPr/>
        </p:nvSpPr>
        <p:spPr>
          <a:xfrm>
            <a:off x="627350" y="3502775"/>
            <a:ext cx="2376900" cy="3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50">
                <a:solidFill>
                  <a:srgbClr val="434343"/>
                </a:solidFill>
                <a:latin typeface="Playfair Display"/>
                <a:ea typeface="Playfair Display"/>
                <a:cs typeface="Playfair Display"/>
                <a:sym typeface="Playfair Display"/>
              </a:rPr>
              <a:t>Gorgeous Vila</a:t>
            </a:r>
            <a:endParaRPr sz="1250">
              <a:solidFill>
                <a:srgbClr val="434343"/>
              </a:solidFill>
              <a:latin typeface="Playfair Display"/>
              <a:ea typeface="Playfair Display"/>
              <a:cs typeface="Playfair Display"/>
              <a:sym typeface="Playfair Display"/>
            </a:endParaRPr>
          </a:p>
        </p:txBody>
      </p:sp>
      <p:sp>
        <p:nvSpPr>
          <p:cNvPr id="195" name="Google Shape;195;p23"/>
          <p:cNvSpPr/>
          <p:nvPr/>
        </p:nvSpPr>
        <p:spPr>
          <a:xfrm>
            <a:off x="3383575" y="1525350"/>
            <a:ext cx="2376900" cy="3159900"/>
          </a:xfrm>
          <a:prstGeom prst="roundRect">
            <a:avLst>
              <a:gd fmla="val 11298" name="adj"/>
            </a:avLst>
          </a:prstGeom>
          <a:noFill/>
          <a:ln cap="flat" cmpd="sng" w="9525">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6" name="Google Shape;196;p23"/>
          <p:cNvPicPr preferRelativeResize="0"/>
          <p:nvPr/>
        </p:nvPicPr>
        <p:blipFill rotWithShape="1">
          <a:blip r:embed="rId4">
            <a:alphaModFix/>
          </a:blip>
          <a:srcRect b="0" l="8657" r="8649" t="0"/>
          <a:stretch/>
        </p:blipFill>
        <p:spPr>
          <a:xfrm>
            <a:off x="3465600" y="1602925"/>
            <a:ext cx="2207100" cy="1779000"/>
          </a:xfrm>
          <a:prstGeom prst="roundRect">
            <a:avLst>
              <a:gd fmla="val 11230" name="adj"/>
            </a:avLst>
          </a:prstGeom>
          <a:noFill/>
          <a:ln>
            <a:noFill/>
          </a:ln>
        </p:spPr>
      </p:pic>
      <p:sp>
        <p:nvSpPr>
          <p:cNvPr id="197" name="Google Shape;197;p23"/>
          <p:cNvSpPr/>
          <p:nvPr/>
        </p:nvSpPr>
        <p:spPr>
          <a:xfrm>
            <a:off x="3457450" y="2914900"/>
            <a:ext cx="2215200" cy="467100"/>
          </a:xfrm>
          <a:prstGeom prst="roundRect">
            <a:avLst>
              <a:gd fmla="val 43363" name="adj"/>
            </a:avLst>
          </a:prstGeom>
          <a:solidFill>
            <a:srgbClr val="222222">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8" name="Google Shape;198;p23"/>
          <p:cNvSpPr txBox="1"/>
          <p:nvPr/>
        </p:nvSpPr>
        <p:spPr>
          <a:xfrm>
            <a:off x="3902475" y="2914900"/>
            <a:ext cx="1419300" cy="48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50">
                <a:solidFill>
                  <a:schemeClr val="lt1"/>
                </a:solidFill>
                <a:latin typeface="Noto Serif Georgian"/>
                <a:ea typeface="Noto Serif Georgian"/>
                <a:cs typeface="Noto Serif Georgian"/>
                <a:sym typeface="Noto Serif Georgian"/>
              </a:rPr>
              <a:t>$ 622,000</a:t>
            </a:r>
            <a:endParaRPr sz="1950">
              <a:solidFill>
                <a:schemeClr val="lt1"/>
              </a:solidFill>
              <a:latin typeface="Noto Serif Georgian"/>
              <a:ea typeface="Noto Serif Georgian"/>
              <a:cs typeface="Noto Serif Georgian"/>
              <a:sym typeface="Noto Serif Georgian"/>
            </a:endParaRPr>
          </a:p>
        </p:txBody>
      </p:sp>
      <p:sp>
        <p:nvSpPr>
          <p:cNvPr id="199" name="Google Shape;199;p23"/>
          <p:cNvSpPr txBox="1"/>
          <p:nvPr/>
        </p:nvSpPr>
        <p:spPr>
          <a:xfrm>
            <a:off x="3469000" y="3780775"/>
            <a:ext cx="2192100" cy="901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950">
                <a:solidFill>
                  <a:schemeClr val="dk1"/>
                </a:solidFill>
                <a:latin typeface="Raleway"/>
                <a:ea typeface="Raleway"/>
                <a:cs typeface="Raleway"/>
                <a:sym typeface="Raleway"/>
              </a:rPr>
              <a:t>Lorem ipsum dolor sit amet, consecte tur adipiscing elit, sed do eiusmod tempor incididunt ut lab</a:t>
            </a:r>
            <a:endParaRPr sz="950">
              <a:solidFill>
                <a:schemeClr val="dk1"/>
              </a:solidFill>
              <a:latin typeface="Raleway"/>
              <a:ea typeface="Raleway"/>
              <a:cs typeface="Raleway"/>
              <a:sym typeface="Raleway"/>
            </a:endParaRPr>
          </a:p>
          <a:p>
            <a:pPr indent="0" lvl="0" marL="0" rtl="0" algn="ctr">
              <a:lnSpc>
                <a:spcPct val="130000"/>
              </a:lnSpc>
              <a:spcBef>
                <a:spcPts val="0"/>
              </a:spcBef>
              <a:spcAft>
                <a:spcPts val="0"/>
              </a:spcAft>
              <a:buNone/>
            </a:pPr>
            <a:r>
              <a:rPr lang="en" sz="950">
                <a:solidFill>
                  <a:schemeClr val="dk1"/>
                </a:solidFill>
                <a:latin typeface="Raleway"/>
                <a:ea typeface="Raleway"/>
                <a:cs typeface="Raleway"/>
                <a:sym typeface="Raleway"/>
              </a:rPr>
              <a:t>re et dolore ma.</a:t>
            </a:r>
            <a:endParaRPr sz="950">
              <a:solidFill>
                <a:schemeClr val="dk1"/>
              </a:solidFill>
              <a:latin typeface="Raleway"/>
              <a:ea typeface="Raleway"/>
              <a:cs typeface="Raleway"/>
              <a:sym typeface="Raleway"/>
            </a:endParaRPr>
          </a:p>
        </p:txBody>
      </p:sp>
      <p:sp>
        <p:nvSpPr>
          <p:cNvPr id="200" name="Google Shape;200;p23"/>
          <p:cNvSpPr txBox="1"/>
          <p:nvPr/>
        </p:nvSpPr>
        <p:spPr>
          <a:xfrm>
            <a:off x="3383700" y="3502775"/>
            <a:ext cx="2376900" cy="3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50">
                <a:solidFill>
                  <a:srgbClr val="434343"/>
                </a:solidFill>
                <a:latin typeface="Playfair Display"/>
                <a:ea typeface="Playfair Display"/>
                <a:cs typeface="Playfair Display"/>
                <a:sym typeface="Playfair Display"/>
              </a:rPr>
              <a:t>Home For Family</a:t>
            </a:r>
            <a:endParaRPr sz="1150">
              <a:solidFill>
                <a:srgbClr val="434343"/>
              </a:solidFill>
              <a:latin typeface="Playfair Display"/>
              <a:ea typeface="Playfair Display"/>
              <a:cs typeface="Playfair Display"/>
              <a:sym typeface="Playfair Display"/>
            </a:endParaRPr>
          </a:p>
        </p:txBody>
      </p:sp>
      <p:sp>
        <p:nvSpPr>
          <p:cNvPr id="201" name="Google Shape;201;p23"/>
          <p:cNvSpPr/>
          <p:nvPr/>
        </p:nvSpPr>
        <p:spPr>
          <a:xfrm>
            <a:off x="6139725" y="1525350"/>
            <a:ext cx="2376900" cy="3159900"/>
          </a:xfrm>
          <a:prstGeom prst="roundRect">
            <a:avLst>
              <a:gd fmla="val 11298" name="adj"/>
            </a:avLst>
          </a:prstGeom>
          <a:noFill/>
          <a:ln cap="flat" cmpd="sng" w="9525">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2" name="Google Shape;202;p23"/>
          <p:cNvPicPr preferRelativeResize="0"/>
          <p:nvPr/>
        </p:nvPicPr>
        <p:blipFill rotWithShape="1">
          <a:blip r:embed="rId5">
            <a:alphaModFix/>
          </a:blip>
          <a:srcRect b="31331" l="25307" r="25312" t="9034"/>
          <a:stretch/>
        </p:blipFill>
        <p:spPr>
          <a:xfrm>
            <a:off x="6221750" y="1602925"/>
            <a:ext cx="2207100" cy="1779000"/>
          </a:xfrm>
          <a:prstGeom prst="roundRect">
            <a:avLst>
              <a:gd fmla="val 11230" name="adj"/>
            </a:avLst>
          </a:prstGeom>
          <a:noFill/>
          <a:ln>
            <a:noFill/>
          </a:ln>
        </p:spPr>
      </p:pic>
      <p:sp>
        <p:nvSpPr>
          <p:cNvPr id="203" name="Google Shape;203;p23"/>
          <p:cNvSpPr/>
          <p:nvPr/>
        </p:nvSpPr>
        <p:spPr>
          <a:xfrm>
            <a:off x="6213600" y="2914900"/>
            <a:ext cx="2215200" cy="467100"/>
          </a:xfrm>
          <a:prstGeom prst="roundRect">
            <a:avLst>
              <a:gd fmla="val 43363" name="adj"/>
            </a:avLst>
          </a:prstGeom>
          <a:solidFill>
            <a:srgbClr val="006AB8">
              <a:alpha val="9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23"/>
          <p:cNvSpPr txBox="1"/>
          <p:nvPr/>
        </p:nvSpPr>
        <p:spPr>
          <a:xfrm>
            <a:off x="6658625" y="2914900"/>
            <a:ext cx="1419300" cy="48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50">
                <a:solidFill>
                  <a:schemeClr val="lt1"/>
                </a:solidFill>
                <a:latin typeface="Noto Serif Georgian"/>
                <a:ea typeface="Noto Serif Georgian"/>
                <a:cs typeface="Noto Serif Georgian"/>
                <a:sym typeface="Noto Serif Georgian"/>
              </a:rPr>
              <a:t>$ 622,000</a:t>
            </a:r>
            <a:endParaRPr sz="1950">
              <a:solidFill>
                <a:schemeClr val="lt1"/>
              </a:solidFill>
              <a:latin typeface="Noto Serif Georgian"/>
              <a:ea typeface="Noto Serif Georgian"/>
              <a:cs typeface="Noto Serif Georgian"/>
              <a:sym typeface="Noto Serif Georgian"/>
            </a:endParaRPr>
          </a:p>
        </p:txBody>
      </p:sp>
      <p:sp>
        <p:nvSpPr>
          <p:cNvPr id="205" name="Google Shape;205;p23"/>
          <p:cNvSpPr txBox="1"/>
          <p:nvPr/>
        </p:nvSpPr>
        <p:spPr>
          <a:xfrm>
            <a:off x="6225150" y="3780775"/>
            <a:ext cx="2192100" cy="9012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950">
                <a:solidFill>
                  <a:schemeClr val="dk1"/>
                </a:solidFill>
                <a:latin typeface="Raleway"/>
                <a:ea typeface="Raleway"/>
                <a:cs typeface="Raleway"/>
                <a:sym typeface="Raleway"/>
              </a:rPr>
              <a:t>Lorem ipsum dolor sit amet, consecte ur adipiscing elit, sed do eiusmod tempor incididunt ut lab</a:t>
            </a:r>
            <a:endParaRPr sz="950">
              <a:solidFill>
                <a:schemeClr val="dk1"/>
              </a:solidFill>
              <a:latin typeface="Raleway"/>
              <a:ea typeface="Raleway"/>
              <a:cs typeface="Raleway"/>
              <a:sym typeface="Raleway"/>
            </a:endParaRPr>
          </a:p>
          <a:p>
            <a:pPr indent="0" lvl="0" marL="0" rtl="0" algn="ctr">
              <a:lnSpc>
                <a:spcPct val="130000"/>
              </a:lnSpc>
              <a:spcBef>
                <a:spcPts val="0"/>
              </a:spcBef>
              <a:spcAft>
                <a:spcPts val="0"/>
              </a:spcAft>
              <a:buNone/>
            </a:pPr>
            <a:r>
              <a:rPr lang="en" sz="950">
                <a:solidFill>
                  <a:schemeClr val="dk1"/>
                </a:solidFill>
                <a:latin typeface="Raleway"/>
                <a:ea typeface="Raleway"/>
                <a:cs typeface="Raleway"/>
                <a:sym typeface="Raleway"/>
              </a:rPr>
              <a:t>re et dolore ma.</a:t>
            </a:r>
            <a:endParaRPr sz="950">
              <a:solidFill>
                <a:schemeClr val="dk1"/>
              </a:solidFill>
              <a:latin typeface="Raleway"/>
              <a:ea typeface="Raleway"/>
              <a:cs typeface="Raleway"/>
              <a:sym typeface="Raleway"/>
            </a:endParaRPr>
          </a:p>
        </p:txBody>
      </p:sp>
      <p:sp>
        <p:nvSpPr>
          <p:cNvPr id="206" name="Google Shape;206;p23"/>
          <p:cNvSpPr txBox="1"/>
          <p:nvPr/>
        </p:nvSpPr>
        <p:spPr>
          <a:xfrm>
            <a:off x="6552875" y="3502775"/>
            <a:ext cx="1516800" cy="3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50">
                <a:solidFill>
                  <a:srgbClr val="434343"/>
                </a:solidFill>
                <a:latin typeface="Playfair Display"/>
                <a:ea typeface="Playfair Display"/>
                <a:cs typeface="Playfair Display"/>
                <a:sym typeface="Playfair Display"/>
              </a:rPr>
              <a:t>Modern </a:t>
            </a:r>
            <a:r>
              <a:rPr lang="en" sz="1150">
                <a:solidFill>
                  <a:srgbClr val="434343"/>
                </a:solidFill>
                <a:latin typeface="Playfair Display"/>
                <a:ea typeface="Playfair Display"/>
                <a:cs typeface="Playfair Display"/>
                <a:sym typeface="Playfair Display"/>
              </a:rPr>
              <a:t>Apartment</a:t>
            </a:r>
            <a:endParaRPr sz="1150">
              <a:solidFill>
                <a:srgbClr val="434343"/>
              </a:solidFill>
              <a:latin typeface="Playfair Display"/>
              <a:ea typeface="Playfair Display"/>
              <a:cs typeface="Playfair Display"/>
              <a:sym typeface="Playfair Display"/>
            </a:endParaRPr>
          </a:p>
        </p:txBody>
      </p:sp>
      <p:sp>
        <p:nvSpPr>
          <p:cNvPr id="207" name="Google Shape;207;p23"/>
          <p:cNvSpPr/>
          <p:nvPr/>
        </p:nvSpPr>
        <p:spPr>
          <a:xfrm>
            <a:off x="3956850" y="1161353"/>
            <a:ext cx="1129500" cy="412800"/>
          </a:xfrm>
          <a:prstGeom prst="roundRect">
            <a:avLst>
              <a:gd fmla="val 50000" name="adj"/>
            </a:avLst>
          </a:prstGeom>
          <a:solidFill>
            <a:srgbClr val="006AB8">
              <a:alpha val="85000"/>
            </a:srgbClr>
          </a:solidFill>
          <a:ln>
            <a:noFill/>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8" name="Google Shape;208;p23"/>
          <p:cNvSpPr txBox="1"/>
          <p:nvPr/>
        </p:nvSpPr>
        <p:spPr>
          <a:xfrm>
            <a:off x="4089168" y="1134250"/>
            <a:ext cx="908100" cy="45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50">
                <a:solidFill>
                  <a:schemeClr val="lt1"/>
                </a:solidFill>
                <a:latin typeface="Roboto Medium"/>
                <a:ea typeface="Roboto Medium"/>
                <a:cs typeface="Roboto Medium"/>
                <a:sym typeface="Roboto Medium"/>
              </a:rPr>
              <a:t>SOLD</a:t>
            </a:r>
            <a:endParaRPr sz="1750">
              <a:solidFill>
                <a:schemeClr val="lt1"/>
              </a:solidFill>
              <a:latin typeface="Roboto Medium"/>
              <a:ea typeface="Roboto Medium"/>
              <a:cs typeface="Roboto Medium"/>
              <a:sym typeface="Roboto Medium"/>
            </a:endParaRPr>
          </a:p>
        </p:txBody>
      </p:sp>
      <p:sp>
        <p:nvSpPr>
          <p:cNvPr id="209" name="Google Shape;209;p23"/>
          <p:cNvSpPr/>
          <p:nvPr/>
        </p:nvSpPr>
        <p:spPr>
          <a:xfrm>
            <a:off x="6764225" y="1180678"/>
            <a:ext cx="1129500" cy="412800"/>
          </a:xfrm>
          <a:prstGeom prst="roundRect">
            <a:avLst>
              <a:gd fmla="val 50000" name="adj"/>
            </a:avLst>
          </a:prstGeom>
          <a:solidFill>
            <a:srgbClr val="006AB8">
              <a:alpha val="85000"/>
            </a:srgbClr>
          </a:solidFill>
          <a:ln>
            <a:noFill/>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p23"/>
          <p:cNvSpPr txBox="1"/>
          <p:nvPr/>
        </p:nvSpPr>
        <p:spPr>
          <a:xfrm>
            <a:off x="6853293" y="1139575"/>
            <a:ext cx="908100" cy="45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50">
                <a:solidFill>
                  <a:schemeClr val="lt1"/>
                </a:solidFill>
                <a:latin typeface="Roboto Medium"/>
                <a:ea typeface="Roboto Medium"/>
                <a:cs typeface="Roboto Medium"/>
                <a:sym typeface="Roboto Medium"/>
              </a:rPr>
              <a:t>SOLD</a:t>
            </a:r>
            <a:endParaRPr sz="1750">
              <a:solidFill>
                <a:schemeClr val="lt1"/>
              </a:solidFill>
              <a:latin typeface="Roboto Medium"/>
              <a:ea typeface="Roboto Medium"/>
              <a:cs typeface="Roboto Medium"/>
              <a:sym typeface="Roboto Medium"/>
            </a:endParaRPr>
          </a:p>
        </p:txBody>
      </p:sp>
      <p:cxnSp>
        <p:nvCxnSpPr>
          <p:cNvPr id="211" name="Google Shape;211;p23"/>
          <p:cNvCxnSpPr/>
          <p:nvPr/>
        </p:nvCxnSpPr>
        <p:spPr>
          <a:xfrm>
            <a:off x="709588" y="936125"/>
            <a:ext cx="7867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4"/>
          <p:cNvSpPr txBox="1"/>
          <p:nvPr/>
        </p:nvSpPr>
        <p:spPr>
          <a:xfrm>
            <a:off x="2786375" y="314325"/>
            <a:ext cx="3675900" cy="66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500">
                <a:solidFill>
                  <a:schemeClr val="dk1"/>
                </a:solidFill>
                <a:latin typeface="Roboto"/>
                <a:ea typeface="Roboto"/>
                <a:cs typeface="Roboto"/>
                <a:sym typeface="Roboto"/>
              </a:rPr>
              <a:t>Our </a:t>
            </a:r>
            <a:r>
              <a:rPr lang="en" sz="3500">
                <a:solidFill>
                  <a:srgbClr val="006AB8"/>
                </a:solidFill>
                <a:latin typeface="Roboto"/>
                <a:ea typeface="Roboto"/>
                <a:cs typeface="Roboto"/>
                <a:sym typeface="Roboto"/>
              </a:rPr>
              <a:t>Staging</a:t>
            </a:r>
            <a:endParaRPr sz="3500">
              <a:solidFill>
                <a:srgbClr val="006AB8"/>
              </a:solidFill>
              <a:latin typeface="Roboto"/>
              <a:ea typeface="Roboto"/>
              <a:cs typeface="Roboto"/>
              <a:sym typeface="Roboto"/>
            </a:endParaRPr>
          </a:p>
        </p:txBody>
      </p:sp>
      <p:sp>
        <p:nvSpPr>
          <p:cNvPr id="217" name="Google Shape;217;p24"/>
          <p:cNvSpPr txBox="1"/>
          <p:nvPr/>
        </p:nvSpPr>
        <p:spPr>
          <a:xfrm>
            <a:off x="795150" y="1004025"/>
            <a:ext cx="7553700" cy="6273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1250">
                <a:solidFill>
                  <a:schemeClr val="dk1"/>
                </a:solidFill>
                <a:latin typeface="Roboto"/>
                <a:ea typeface="Roboto"/>
                <a:cs typeface="Roboto"/>
                <a:sym typeface="Roboto"/>
              </a:rPr>
              <a:t>Staging is crucial for first impressions. After making repairs, presenting your home like a model home is key to attracting multiple offers and achieving top dollar.</a:t>
            </a:r>
            <a:endParaRPr sz="1250">
              <a:solidFill>
                <a:schemeClr val="dk1"/>
              </a:solidFill>
              <a:latin typeface="Roboto"/>
              <a:ea typeface="Roboto"/>
              <a:cs typeface="Roboto"/>
              <a:sym typeface="Roboto"/>
            </a:endParaRPr>
          </a:p>
        </p:txBody>
      </p:sp>
      <p:sp>
        <p:nvSpPr>
          <p:cNvPr id="218" name="Google Shape;218;p24"/>
          <p:cNvSpPr/>
          <p:nvPr/>
        </p:nvSpPr>
        <p:spPr>
          <a:xfrm>
            <a:off x="458175" y="1683075"/>
            <a:ext cx="4301100" cy="3005100"/>
          </a:xfrm>
          <a:prstGeom prst="roundRect">
            <a:avLst>
              <a:gd fmla="val 9382" name="adj"/>
            </a:avLst>
          </a:prstGeom>
          <a:noFill/>
          <a:ln cap="flat" cmpd="sng" w="9525">
            <a:solidFill>
              <a:srgbClr val="9C9C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24"/>
          <p:cNvSpPr/>
          <p:nvPr/>
        </p:nvSpPr>
        <p:spPr>
          <a:xfrm>
            <a:off x="4831925" y="1683075"/>
            <a:ext cx="1891500" cy="1462200"/>
          </a:xfrm>
          <a:prstGeom prst="roundRect">
            <a:avLst>
              <a:gd fmla="val 16988" name="adj"/>
            </a:avLst>
          </a:prstGeom>
          <a:noFill/>
          <a:ln cap="flat" cmpd="sng" w="9525">
            <a:solidFill>
              <a:srgbClr val="9C9C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4"/>
          <p:cNvSpPr/>
          <p:nvPr/>
        </p:nvSpPr>
        <p:spPr>
          <a:xfrm>
            <a:off x="6792300" y="1683075"/>
            <a:ext cx="1891500" cy="1462200"/>
          </a:xfrm>
          <a:prstGeom prst="roundRect">
            <a:avLst>
              <a:gd fmla="val 16988" name="adj"/>
            </a:avLst>
          </a:prstGeom>
          <a:noFill/>
          <a:ln cap="flat" cmpd="sng" w="9525">
            <a:solidFill>
              <a:srgbClr val="9C9C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1" name="Google Shape;221;p24"/>
          <p:cNvSpPr/>
          <p:nvPr/>
        </p:nvSpPr>
        <p:spPr>
          <a:xfrm>
            <a:off x="6792300" y="3226025"/>
            <a:ext cx="1891500" cy="1462200"/>
          </a:xfrm>
          <a:prstGeom prst="roundRect">
            <a:avLst>
              <a:gd fmla="val 16988" name="adj"/>
            </a:avLst>
          </a:prstGeom>
          <a:noFill/>
          <a:ln cap="flat" cmpd="sng" w="9525">
            <a:solidFill>
              <a:srgbClr val="9C9C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2" name="Google Shape;222;p24"/>
          <p:cNvPicPr preferRelativeResize="0"/>
          <p:nvPr/>
        </p:nvPicPr>
        <p:blipFill rotWithShape="1">
          <a:blip r:embed="rId3">
            <a:alphaModFix/>
          </a:blip>
          <a:srcRect b="0" l="5452" r="5452" t="0"/>
          <a:stretch/>
        </p:blipFill>
        <p:spPr>
          <a:xfrm>
            <a:off x="6873650" y="3306600"/>
            <a:ext cx="1727100" cy="1293000"/>
          </a:xfrm>
          <a:prstGeom prst="roundRect">
            <a:avLst>
              <a:gd fmla="val 14901" name="adj"/>
            </a:avLst>
          </a:prstGeom>
          <a:noFill/>
          <a:ln>
            <a:noFill/>
          </a:ln>
        </p:spPr>
      </p:pic>
      <p:pic>
        <p:nvPicPr>
          <p:cNvPr id="223" name="Google Shape;223;p24"/>
          <p:cNvPicPr preferRelativeResize="0"/>
          <p:nvPr/>
        </p:nvPicPr>
        <p:blipFill rotWithShape="1">
          <a:blip r:embed="rId4">
            <a:alphaModFix/>
          </a:blip>
          <a:srcRect b="0" l="5420" r="5420" t="0"/>
          <a:stretch/>
        </p:blipFill>
        <p:spPr>
          <a:xfrm>
            <a:off x="6873650" y="1767250"/>
            <a:ext cx="1727100" cy="1293000"/>
          </a:xfrm>
          <a:prstGeom prst="roundRect">
            <a:avLst>
              <a:gd fmla="val 14901" name="adj"/>
            </a:avLst>
          </a:prstGeom>
          <a:noFill/>
          <a:ln>
            <a:noFill/>
          </a:ln>
        </p:spPr>
      </p:pic>
      <p:pic>
        <p:nvPicPr>
          <p:cNvPr id="224" name="Google Shape;224;p24"/>
          <p:cNvPicPr preferRelativeResize="0"/>
          <p:nvPr/>
        </p:nvPicPr>
        <p:blipFill rotWithShape="1">
          <a:blip r:embed="rId5">
            <a:alphaModFix/>
          </a:blip>
          <a:srcRect b="0" l="5483" r="5492" t="0"/>
          <a:stretch/>
        </p:blipFill>
        <p:spPr>
          <a:xfrm>
            <a:off x="4903313" y="1767250"/>
            <a:ext cx="1727100" cy="1293000"/>
          </a:xfrm>
          <a:prstGeom prst="roundRect">
            <a:avLst>
              <a:gd fmla="val 14901" name="adj"/>
            </a:avLst>
          </a:prstGeom>
          <a:noFill/>
          <a:ln>
            <a:noFill/>
          </a:ln>
        </p:spPr>
      </p:pic>
      <p:pic>
        <p:nvPicPr>
          <p:cNvPr id="225" name="Google Shape;225;p24"/>
          <p:cNvPicPr preferRelativeResize="0"/>
          <p:nvPr/>
        </p:nvPicPr>
        <p:blipFill rotWithShape="1">
          <a:blip r:embed="rId6">
            <a:alphaModFix/>
          </a:blip>
          <a:srcRect b="0" l="1437" r="1437" t="0"/>
          <a:stretch/>
        </p:blipFill>
        <p:spPr>
          <a:xfrm>
            <a:off x="545475" y="1767250"/>
            <a:ext cx="4124700" cy="2834700"/>
          </a:xfrm>
          <a:prstGeom prst="roundRect">
            <a:avLst>
              <a:gd fmla="val 7095" name="adj"/>
            </a:avLst>
          </a:prstGeom>
          <a:noFill/>
          <a:ln>
            <a:noFill/>
          </a:ln>
        </p:spPr>
      </p:pic>
      <p:sp>
        <p:nvSpPr>
          <p:cNvPr id="226" name="Google Shape;226;p24"/>
          <p:cNvSpPr/>
          <p:nvPr/>
        </p:nvSpPr>
        <p:spPr>
          <a:xfrm>
            <a:off x="4831925" y="3216325"/>
            <a:ext cx="1885200" cy="1462200"/>
          </a:xfrm>
          <a:prstGeom prst="roundRect">
            <a:avLst>
              <a:gd fmla="val 12343" name="adj"/>
            </a:avLst>
          </a:prstGeom>
          <a:solidFill>
            <a:srgbClr val="006AB8"/>
          </a:solidFill>
          <a:ln>
            <a:noFill/>
          </a:ln>
          <a:effectLst>
            <a:outerShdw blurRad="57150" rotWithShape="0" algn="bl" dir="5400000" dist="19050">
              <a:srgbClr val="000000">
                <a:alpha val="2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p24"/>
          <p:cNvSpPr txBox="1"/>
          <p:nvPr/>
        </p:nvSpPr>
        <p:spPr>
          <a:xfrm>
            <a:off x="4891538" y="3508200"/>
            <a:ext cx="1768500" cy="10914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950">
                <a:solidFill>
                  <a:schemeClr val="lt1"/>
                </a:solidFill>
                <a:latin typeface="Raleway"/>
                <a:ea typeface="Raleway"/>
                <a:cs typeface="Raleway"/>
                <a:sym typeface="Raleway"/>
              </a:rPr>
              <a:t>We’ll provide a tailored list of recommended improvements and guide you through every step of the process.</a:t>
            </a:r>
            <a:endParaRPr sz="950">
              <a:solidFill>
                <a:schemeClr val="lt1"/>
              </a:solidFill>
              <a:latin typeface="Raleway"/>
              <a:ea typeface="Raleway"/>
              <a:cs typeface="Raleway"/>
              <a:sym typeface="Raleway"/>
            </a:endParaRPr>
          </a:p>
        </p:txBody>
      </p:sp>
      <p:sp>
        <p:nvSpPr>
          <p:cNvPr id="228" name="Google Shape;228;p24"/>
          <p:cNvSpPr txBox="1"/>
          <p:nvPr/>
        </p:nvSpPr>
        <p:spPr>
          <a:xfrm>
            <a:off x="4924988" y="3273213"/>
            <a:ext cx="1701600" cy="3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50">
                <a:solidFill>
                  <a:schemeClr val="lt1"/>
                </a:solidFill>
                <a:latin typeface="Roboto Medium"/>
                <a:ea typeface="Roboto Medium"/>
                <a:cs typeface="Roboto Medium"/>
                <a:sym typeface="Roboto Medium"/>
              </a:rPr>
              <a:t>Recommendations</a:t>
            </a:r>
            <a:endParaRPr sz="1150">
              <a:solidFill>
                <a:schemeClr val="lt1"/>
              </a:solidFill>
              <a:latin typeface="Roboto Medium"/>
              <a:ea typeface="Roboto Medium"/>
              <a:cs typeface="Roboto Medium"/>
              <a:sym typeface="Roboto Medium"/>
            </a:endParaRPr>
          </a:p>
        </p:txBody>
      </p:sp>
      <p:sp>
        <p:nvSpPr>
          <p:cNvPr id="229" name="Google Shape;229;p24"/>
          <p:cNvSpPr txBox="1"/>
          <p:nvPr/>
        </p:nvSpPr>
        <p:spPr>
          <a:xfrm>
            <a:off x="3579300" y="4771375"/>
            <a:ext cx="1884600" cy="3078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800">
                <a:solidFill>
                  <a:srgbClr val="9C9C9C"/>
                </a:solidFill>
                <a:latin typeface="Raleway"/>
                <a:ea typeface="Raleway"/>
                <a:cs typeface="Raleway"/>
                <a:sym typeface="Raleway"/>
              </a:rPr>
              <a:t>w w w . y o u r w e b s i t e . c o m</a:t>
            </a:r>
            <a:endParaRPr sz="800">
              <a:solidFill>
                <a:srgbClr val="9C9C9C"/>
              </a:solidFill>
              <a:latin typeface="Raleway"/>
              <a:ea typeface="Raleway"/>
              <a:cs typeface="Raleway"/>
              <a:sym typeface="Raleway"/>
            </a:endParaRPr>
          </a:p>
        </p:txBody>
      </p:sp>
      <p:cxnSp>
        <p:nvCxnSpPr>
          <p:cNvPr id="230" name="Google Shape;230;p24"/>
          <p:cNvCxnSpPr/>
          <p:nvPr/>
        </p:nvCxnSpPr>
        <p:spPr>
          <a:xfrm>
            <a:off x="709588" y="1012325"/>
            <a:ext cx="7867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5"/>
          <p:cNvSpPr/>
          <p:nvPr/>
        </p:nvSpPr>
        <p:spPr>
          <a:xfrm>
            <a:off x="-1236850" y="-1805700"/>
            <a:ext cx="3214800" cy="3214800"/>
          </a:xfrm>
          <a:prstGeom prst="ellipse">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6" name="Google Shape;236;p25"/>
          <p:cNvSpPr/>
          <p:nvPr/>
        </p:nvSpPr>
        <p:spPr>
          <a:xfrm>
            <a:off x="7635975" y="4127000"/>
            <a:ext cx="2781900" cy="27828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7" name="Google Shape;237;p25"/>
          <p:cNvSpPr txBox="1"/>
          <p:nvPr/>
        </p:nvSpPr>
        <p:spPr>
          <a:xfrm>
            <a:off x="3102599" y="1007075"/>
            <a:ext cx="5689800" cy="186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a:t>
            </a:r>
            <a:r>
              <a:rPr lang="en" sz="1500">
                <a:solidFill>
                  <a:schemeClr val="dk2"/>
                </a:solidFill>
              </a:rPr>
              <a:t>Working with [Your Name] was a game-changer! Their guidance on staging and strategic marketing brought in multiple offers above asking price within the first week. I couldn’t have asked for a better experience!</a:t>
            </a:r>
            <a:r>
              <a:rPr lang="en" sz="2400">
                <a:solidFill>
                  <a:schemeClr val="dk2"/>
                </a:solidFill>
              </a:rPr>
              <a:t>"</a:t>
            </a:r>
            <a:endParaRPr sz="2400">
              <a:solidFill>
                <a:schemeClr val="dk2"/>
              </a:solidFill>
            </a:endParaRPr>
          </a:p>
          <a:p>
            <a:pPr indent="0" lvl="0" marL="0" rtl="0" algn="l">
              <a:spcBef>
                <a:spcPts val="0"/>
              </a:spcBef>
              <a:spcAft>
                <a:spcPts val="0"/>
              </a:spcAft>
              <a:buClr>
                <a:schemeClr val="dk1"/>
              </a:buClr>
              <a:buSzPts val="1100"/>
              <a:buFont typeface="Arial"/>
              <a:buNone/>
            </a:pPr>
            <a:r>
              <a:t/>
            </a:r>
            <a:endParaRPr sz="1500">
              <a:solidFill>
                <a:schemeClr val="dk2"/>
              </a:solidFill>
            </a:endParaRPr>
          </a:p>
          <a:p>
            <a:pPr indent="0" lvl="0" marL="0" rtl="0" algn="l">
              <a:spcBef>
                <a:spcPts val="0"/>
              </a:spcBef>
              <a:spcAft>
                <a:spcPts val="0"/>
              </a:spcAft>
              <a:buNone/>
            </a:pPr>
            <a:r>
              <a:rPr lang="en" sz="1500">
                <a:solidFill>
                  <a:schemeClr val="dk2"/>
                </a:solidFill>
              </a:rPr>
              <a:t>— Sarah W., Home Seller</a:t>
            </a:r>
            <a:endParaRPr sz="1500">
              <a:solidFill>
                <a:schemeClr val="dk2"/>
              </a:solidFill>
            </a:endParaRPr>
          </a:p>
        </p:txBody>
      </p:sp>
      <p:sp>
        <p:nvSpPr>
          <p:cNvPr id="238" name="Google Shape;238;p25"/>
          <p:cNvSpPr txBox="1"/>
          <p:nvPr/>
        </p:nvSpPr>
        <p:spPr>
          <a:xfrm>
            <a:off x="3221249" y="3016525"/>
            <a:ext cx="5689800" cy="186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rPr>
              <a:t>"</a:t>
            </a:r>
            <a:r>
              <a:rPr lang="en" sz="1500">
                <a:solidFill>
                  <a:schemeClr val="dk2"/>
                </a:solidFill>
              </a:rPr>
              <a:t>Working with [Your Name] was a game-changer! Their guidance on staging and strategic marketing brought in multiple offers above asking price within the first week. I couldn’t have asked for a better experience!</a:t>
            </a:r>
            <a:r>
              <a:rPr lang="en" sz="2400">
                <a:solidFill>
                  <a:schemeClr val="dk2"/>
                </a:solidFill>
              </a:rPr>
              <a:t>"</a:t>
            </a:r>
            <a:endParaRPr sz="24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 sz="1500">
                <a:solidFill>
                  <a:schemeClr val="dk2"/>
                </a:solidFill>
              </a:rPr>
              <a:t>— Sarah W., Home Seller</a:t>
            </a:r>
            <a:endParaRPr sz="1500">
              <a:solidFill>
                <a:schemeClr val="dk2"/>
              </a:solidFill>
            </a:endParaRPr>
          </a:p>
        </p:txBody>
      </p:sp>
      <p:pic>
        <p:nvPicPr>
          <p:cNvPr id="239" name="Google Shape;239;p25"/>
          <p:cNvPicPr preferRelativeResize="0"/>
          <p:nvPr/>
        </p:nvPicPr>
        <p:blipFill>
          <a:blip r:embed="rId3">
            <a:alphaModFix/>
          </a:blip>
          <a:stretch>
            <a:fillRect/>
          </a:stretch>
        </p:blipFill>
        <p:spPr>
          <a:xfrm>
            <a:off x="7912528" y="4152425"/>
            <a:ext cx="1231473" cy="692700"/>
          </a:xfrm>
          <a:prstGeom prst="rect">
            <a:avLst/>
          </a:prstGeom>
          <a:noFill/>
          <a:ln>
            <a:noFill/>
          </a:ln>
        </p:spPr>
      </p:pic>
      <p:pic>
        <p:nvPicPr>
          <p:cNvPr id="240" name="Google Shape;240;p25"/>
          <p:cNvPicPr preferRelativeResize="0"/>
          <p:nvPr/>
        </p:nvPicPr>
        <p:blipFill>
          <a:blip r:embed="rId4">
            <a:alphaModFix/>
          </a:blip>
          <a:stretch>
            <a:fillRect/>
          </a:stretch>
        </p:blipFill>
        <p:spPr>
          <a:xfrm>
            <a:off x="180075" y="1840075"/>
            <a:ext cx="2792648" cy="1861311"/>
          </a:xfrm>
          <a:prstGeom prst="rect">
            <a:avLst/>
          </a:prstGeom>
          <a:noFill/>
          <a:ln>
            <a:noFill/>
          </a:ln>
        </p:spPr>
      </p:pic>
      <p:cxnSp>
        <p:nvCxnSpPr>
          <p:cNvPr id="241" name="Google Shape;241;p25"/>
          <p:cNvCxnSpPr/>
          <p:nvPr/>
        </p:nvCxnSpPr>
        <p:spPr>
          <a:xfrm>
            <a:off x="461988" y="957188"/>
            <a:ext cx="8262900" cy="3900"/>
          </a:xfrm>
          <a:prstGeom prst="straightConnector1">
            <a:avLst/>
          </a:prstGeom>
          <a:noFill/>
          <a:ln cap="flat" cmpd="sng" w="9525">
            <a:solidFill>
              <a:schemeClr val="dk2"/>
            </a:solidFill>
            <a:prstDash val="solid"/>
            <a:round/>
            <a:headEnd len="med" w="med" type="none"/>
            <a:tailEnd len="med" w="med" type="none"/>
          </a:ln>
        </p:spPr>
      </p:cxnSp>
      <p:sp>
        <p:nvSpPr>
          <p:cNvPr id="242" name="Google Shape;242;p25"/>
          <p:cNvSpPr txBox="1"/>
          <p:nvPr/>
        </p:nvSpPr>
        <p:spPr>
          <a:xfrm>
            <a:off x="354950" y="232200"/>
            <a:ext cx="3913200" cy="66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500">
                <a:solidFill>
                  <a:srgbClr val="222222"/>
                </a:solidFill>
                <a:latin typeface="Roboto"/>
                <a:ea typeface="Roboto"/>
                <a:cs typeface="Roboto"/>
                <a:sym typeface="Roboto"/>
              </a:rPr>
              <a:t>What</a:t>
            </a:r>
            <a:r>
              <a:rPr lang="en" sz="3500">
                <a:solidFill>
                  <a:srgbClr val="006AB8"/>
                </a:solidFill>
                <a:latin typeface="Roboto"/>
                <a:ea typeface="Roboto"/>
                <a:cs typeface="Roboto"/>
                <a:sym typeface="Roboto"/>
              </a:rPr>
              <a:t> Clients Say </a:t>
            </a:r>
            <a:endParaRPr sz="3500">
              <a:solidFill>
                <a:srgbClr val="006AB8"/>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6"/>
          <p:cNvSpPr/>
          <p:nvPr/>
        </p:nvSpPr>
        <p:spPr>
          <a:xfrm>
            <a:off x="-398475" y="3129150"/>
            <a:ext cx="2744700" cy="352500"/>
          </a:xfrm>
          <a:prstGeom prst="roundRect">
            <a:avLst>
              <a:gd fmla="val 50000" name="adj"/>
            </a:avLst>
          </a:prstGeom>
          <a:solidFill>
            <a:srgbClr val="006A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6"/>
          <p:cNvSpPr/>
          <p:nvPr/>
        </p:nvSpPr>
        <p:spPr>
          <a:xfrm>
            <a:off x="-1243625" y="-1555925"/>
            <a:ext cx="3071700" cy="3071700"/>
          </a:xfrm>
          <a:prstGeom prst="ellipse">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26"/>
          <p:cNvSpPr/>
          <p:nvPr/>
        </p:nvSpPr>
        <p:spPr>
          <a:xfrm>
            <a:off x="7730625" y="4622000"/>
            <a:ext cx="2212200" cy="22128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p26"/>
          <p:cNvSpPr txBox="1"/>
          <p:nvPr/>
        </p:nvSpPr>
        <p:spPr>
          <a:xfrm>
            <a:off x="354950" y="460800"/>
            <a:ext cx="3913200" cy="1154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500">
                <a:solidFill>
                  <a:srgbClr val="222222"/>
                </a:solidFill>
                <a:latin typeface="Roboto"/>
                <a:ea typeface="Roboto"/>
                <a:cs typeface="Roboto"/>
                <a:sym typeface="Roboto"/>
              </a:rPr>
              <a:t>Sold</a:t>
            </a:r>
            <a:r>
              <a:rPr lang="en" sz="3500">
                <a:solidFill>
                  <a:srgbClr val="006AB8"/>
                </a:solidFill>
                <a:latin typeface="Roboto"/>
                <a:ea typeface="Roboto"/>
                <a:cs typeface="Roboto"/>
                <a:sym typeface="Roboto"/>
              </a:rPr>
              <a:t> Properties</a:t>
            </a:r>
            <a:endParaRPr sz="3500">
              <a:solidFill>
                <a:srgbClr val="006AB8"/>
              </a:solidFill>
              <a:latin typeface="Roboto"/>
              <a:ea typeface="Roboto"/>
              <a:cs typeface="Roboto"/>
              <a:sym typeface="Roboto"/>
            </a:endParaRPr>
          </a:p>
          <a:p>
            <a:pPr indent="0" lvl="0" marL="0" rtl="0" algn="l">
              <a:lnSpc>
                <a:spcPct val="90000"/>
              </a:lnSpc>
              <a:spcBef>
                <a:spcPts val="0"/>
              </a:spcBef>
              <a:spcAft>
                <a:spcPts val="0"/>
              </a:spcAft>
              <a:buNone/>
            </a:pPr>
            <a:r>
              <a:rPr lang="en" sz="3500">
                <a:solidFill>
                  <a:srgbClr val="006AB8"/>
                </a:solidFill>
                <a:latin typeface="Roboto"/>
                <a:ea typeface="Roboto"/>
                <a:cs typeface="Roboto"/>
                <a:sym typeface="Roboto"/>
              </a:rPr>
              <a:t>&amp; Results </a:t>
            </a:r>
            <a:endParaRPr sz="3500">
              <a:solidFill>
                <a:srgbClr val="006AB8"/>
              </a:solidFill>
              <a:latin typeface="Roboto"/>
              <a:ea typeface="Roboto"/>
              <a:cs typeface="Roboto"/>
              <a:sym typeface="Roboto"/>
            </a:endParaRPr>
          </a:p>
        </p:txBody>
      </p:sp>
      <p:sp>
        <p:nvSpPr>
          <p:cNvPr id="251" name="Google Shape;251;p26"/>
          <p:cNvSpPr txBox="1"/>
          <p:nvPr/>
        </p:nvSpPr>
        <p:spPr>
          <a:xfrm>
            <a:off x="354950" y="1904550"/>
            <a:ext cx="3913200" cy="1052100"/>
          </a:xfrm>
          <a:prstGeom prst="rect">
            <a:avLst/>
          </a:prstGeom>
          <a:noFill/>
          <a:ln>
            <a:noFill/>
          </a:ln>
        </p:spPr>
        <p:txBody>
          <a:bodyPr anchorCtr="0" anchor="t" bIns="91425" lIns="91425" spcFirstLastPara="1" rIns="91425" wrap="square" tIns="91425">
            <a:spAutoFit/>
          </a:bodyPr>
          <a:lstStyle/>
          <a:p>
            <a:pPr indent="0" lvl="0" marL="0" rtl="0" algn="just">
              <a:lnSpc>
                <a:spcPct val="130000"/>
              </a:lnSpc>
              <a:spcBef>
                <a:spcPts val="0"/>
              </a:spcBef>
              <a:spcAft>
                <a:spcPts val="0"/>
              </a:spcAft>
              <a:buNone/>
            </a:pPr>
            <a:r>
              <a:rPr lang="en" sz="1150">
                <a:solidFill>
                  <a:schemeClr val="dk1"/>
                </a:solidFill>
                <a:latin typeface="Roboto"/>
                <a:ea typeface="Roboto"/>
                <a:cs typeface="Roboto"/>
                <a:sym typeface="Roboto"/>
              </a:rPr>
              <a:t>To find the best agent, review their past sales to see how they market homes and the results they achieve. While outcomes can't be guaranteed, you'll see our strategy and quality, giving you the best chance for success.</a:t>
            </a:r>
            <a:endParaRPr sz="1150">
              <a:solidFill>
                <a:schemeClr val="dk1"/>
              </a:solidFill>
              <a:latin typeface="Roboto"/>
              <a:ea typeface="Roboto"/>
              <a:cs typeface="Roboto"/>
              <a:sym typeface="Roboto"/>
            </a:endParaRPr>
          </a:p>
        </p:txBody>
      </p:sp>
      <p:sp>
        <p:nvSpPr>
          <p:cNvPr id="252" name="Google Shape;252;p26"/>
          <p:cNvSpPr txBox="1"/>
          <p:nvPr/>
        </p:nvSpPr>
        <p:spPr>
          <a:xfrm>
            <a:off x="354950" y="1483950"/>
            <a:ext cx="30498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rgbClr val="434343"/>
                </a:solidFill>
                <a:latin typeface="Playfair Display Medium"/>
                <a:ea typeface="Playfair Display Medium"/>
                <a:cs typeface="Playfair Display Medium"/>
                <a:sym typeface="Playfair Display Medium"/>
              </a:rPr>
              <a:t>We Provide The Best Results For You</a:t>
            </a:r>
            <a:endParaRPr sz="1150">
              <a:solidFill>
                <a:srgbClr val="434343"/>
              </a:solidFill>
              <a:latin typeface="Playfair Display Medium"/>
              <a:ea typeface="Playfair Display Medium"/>
              <a:cs typeface="Playfair Display Medium"/>
              <a:sym typeface="Playfair Display Medium"/>
            </a:endParaRPr>
          </a:p>
        </p:txBody>
      </p:sp>
      <p:sp>
        <p:nvSpPr>
          <p:cNvPr id="253" name="Google Shape;253;p26"/>
          <p:cNvSpPr txBox="1"/>
          <p:nvPr/>
        </p:nvSpPr>
        <p:spPr>
          <a:xfrm>
            <a:off x="379075" y="3139950"/>
            <a:ext cx="17223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lt1"/>
                </a:solidFill>
                <a:latin typeface="Playfair Display Medium"/>
                <a:ea typeface="Playfair Display Medium"/>
                <a:cs typeface="Playfair Display Medium"/>
                <a:sym typeface="Playfair Display Medium"/>
              </a:rPr>
              <a:t>Results To Look For…</a:t>
            </a:r>
            <a:endParaRPr sz="1150">
              <a:solidFill>
                <a:schemeClr val="lt1"/>
              </a:solidFill>
              <a:latin typeface="Playfair Display Medium"/>
              <a:ea typeface="Playfair Display Medium"/>
              <a:cs typeface="Playfair Display Medium"/>
              <a:sym typeface="Playfair Display Medium"/>
            </a:endParaRPr>
          </a:p>
        </p:txBody>
      </p:sp>
      <p:sp>
        <p:nvSpPr>
          <p:cNvPr id="254" name="Google Shape;254;p26"/>
          <p:cNvSpPr txBox="1"/>
          <p:nvPr/>
        </p:nvSpPr>
        <p:spPr>
          <a:xfrm>
            <a:off x="1252616" y="3571350"/>
            <a:ext cx="3656700" cy="1379400"/>
          </a:xfrm>
          <a:prstGeom prst="rect">
            <a:avLst/>
          </a:prstGeom>
          <a:noFill/>
          <a:ln>
            <a:noFill/>
          </a:ln>
        </p:spPr>
        <p:txBody>
          <a:bodyPr anchorCtr="0" anchor="t" bIns="91425" lIns="91425" spcFirstLastPara="1" rIns="91425" wrap="square" tIns="91425">
            <a:spAutoFit/>
          </a:bodyPr>
          <a:lstStyle/>
          <a:p>
            <a:pPr indent="-301625" lvl="0" marL="457200" rtl="0" algn="l">
              <a:lnSpc>
                <a:spcPct val="115000"/>
              </a:lnSpc>
              <a:spcBef>
                <a:spcPts val="0"/>
              </a:spcBef>
              <a:spcAft>
                <a:spcPts val="0"/>
              </a:spcAft>
              <a:buClr>
                <a:schemeClr val="dk1"/>
              </a:buClr>
              <a:buSzPts val="1150"/>
              <a:buFont typeface="Roboto"/>
              <a:buChar char="●"/>
            </a:pPr>
            <a:r>
              <a:rPr lang="en" sz="1150">
                <a:solidFill>
                  <a:schemeClr val="dk1"/>
                </a:solidFill>
                <a:latin typeface="Roboto"/>
                <a:ea typeface="Roboto"/>
                <a:cs typeface="Roboto"/>
                <a:sym typeface="Roboto"/>
              </a:rPr>
              <a:t>Low Days On Market</a:t>
            </a:r>
            <a:endParaRPr sz="1150">
              <a:solidFill>
                <a:schemeClr val="dk1"/>
              </a:solidFill>
              <a:latin typeface="Roboto"/>
              <a:ea typeface="Roboto"/>
              <a:cs typeface="Roboto"/>
              <a:sym typeface="Roboto"/>
            </a:endParaRPr>
          </a:p>
          <a:p>
            <a:pPr indent="-301625" lvl="0" marL="457200" rtl="0" algn="l">
              <a:lnSpc>
                <a:spcPct val="115000"/>
              </a:lnSpc>
              <a:spcBef>
                <a:spcPts val="0"/>
              </a:spcBef>
              <a:spcAft>
                <a:spcPts val="0"/>
              </a:spcAft>
              <a:buClr>
                <a:schemeClr val="dk1"/>
              </a:buClr>
              <a:buSzPts val="1150"/>
              <a:buFont typeface="Roboto"/>
              <a:buChar char="●"/>
            </a:pPr>
            <a:r>
              <a:rPr lang="en" sz="1150">
                <a:solidFill>
                  <a:schemeClr val="dk1"/>
                </a:solidFill>
                <a:latin typeface="Roboto"/>
                <a:ea typeface="Roboto"/>
                <a:cs typeface="Roboto"/>
                <a:sym typeface="Roboto"/>
              </a:rPr>
              <a:t>At or above price high end</a:t>
            </a:r>
            <a:endParaRPr sz="1150">
              <a:solidFill>
                <a:schemeClr val="dk1"/>
              </a:solidFill>
              <a:latin typeface="Roboto"/>
              <a:ea typeface="Roboto"/>
              <a:cs typeface="Roboto"/>
              <a:sym typeface="Roboto"/>
            </a:endParaRPr>
          </a:p>
          <a:p>
            <a:pPr indent="-301625" lvl="0" marL="457200" rtl="0" algn="l">
              <a:lnSpc>
                <a:spcPct val="115000"/>
              </a:lnSpc>
              <a:spcBef>
                <a:spcPts val="0"/>
              </a:spcBef>
              <a:spcAft>
                <a:spcPts val="0"/>
              </a:spcAft>
              <a:buClr>
                <a:schemeClr val="dk1"/>
              </a:buClr>
              <a:buSzPts val="1150"/>
              <a:buFont typeface="Roboto"/>
              <a:buChar char="●"/>
            </a:pPr>
            <a:r>
              <a:rPr lang="en" sz="1150">
                <a:solidFill>
                  <a:schemeClr val="dk1"/>
                </a:solidFill>
                <a:latin typeface="Roboto"/>
                <a:ea typeface="Roboto"/>
                <a:cs typeface="Roboto"/>
                <a:sym typeface="Roboto"/>
              </a:rPr>
              <a:t>Closed on time</a:t>
            </a:r>
            <a:br>
              <a:rPr lang="en" sz="1150">
                <a:solidFill>
                  <a:schemeClr val="dk1"/>
                </a:solidFill>
                <a:latin typeface="Roboto"/>
                <a:ea typeface="Roboto"/>
                <a:cs typeface="Roboto"/>
                <a:sym typeface="Roboto"/>
              </a:rPr>
            </a:br>
            <a:r>
              <a:rPr lang="en" sz="1150">
                <a:solidFill>
                  <a:schemeClr val="dk1"/>
                </a:solidFill>
                <a:latin typeface="Roboto"/>
                <a:ea typeface="Roboto"/>
                <a:cs typeface="Roboto"/>
                <a:sym typeface="Roboto"/>
              </a:rPr>
              <a:t>Quality of the marketing</a:t>
            </a:r>
            <a:endParaRPr sz="1150">
              <a:solidFill>
                <a:schemeClr val="dk1"/>
              </a:solidFill>
              <a:latin typeface="Roboto"/>
              <a:ea typeface="Roboto"/>
              <a:cs typeface="Roboto"/>
              <a:sym typeface="Roboto"/>
            </a:endParaRPr>
          </a:p>
          <a:p>
            <a:pPr indent="-301625" lvl="0" marL="457200" rtl="0" algn="l">
              <a:lnSpc>
                <a:spcPct val="115000"/>
              </a:lnSpc>
              <a:spcBef>
                <a:spcPts val="0"/>
              </a:spcBef>
              <a:spcAft>
                <a:spcPts val="0"/>
              </a:spcAft>
              <a:buClr>
                <a:schemeClr val="dk1"/>
              </a:buClr>
              <a:buSzPts val="1150"/>
              <a:buFont typeface="Roboto"/>
              <a:buChar char="●"/>
            </a:pPr>
            <a:r>
              <a:rPr lang="en" sz="1150">
                <a:solidFill>
                  <a:schemeClr val="dk1"/>
                </a:solidFill>
                <a:latin typeface="Roboto"/>
                <a:ea typeface="Roboto"/>
                <a:cs typeface="Roboto"/>
                <a:sym typeface="Roboto"/>
              </a:rPr>
              <a:t>Social Media Reach</a:t>
            </a:r>
            <a:endParaRPr sz="1150">
              <a:solidFill>
                <a:schemeClr val="dk1"/>
              </a:solidFill>
              <a:latin typeface="Roboto"/>
              <a:ea typeface="Roboto"/>
              <a:cs typeface="Roboto"/>
              <a:sym typeface="Roboto"/>
            </a:endParaRPr>
          </a:p>
          <a:p>
            <a:pPr indent="-301625" lvl="0" marL="457200" rtl="0" algn="l">
              <a:lnSpc>
                <a:spcPct val="115000"/>
              </a:lnSpc>
              <a:spcBef>
                <a:spcPts val="0"/>
              </a:spcBef>
              <a:spcAft>
                <a:spcPts val="0"/>
              </a:spcAft>
              <a:buClr>
                <a:schemeClr val="dk1"/>
              </a:buClr>
              <a:buSzPts val="1150"/>
              <a:buFont typeface="Roboto"/>
              <a:buChar char="●"/>
            </a:pPr>
            <a:r>
              <a:rPr lang="en" sz="1150">
                <a:solidFill>
                  <a:schemeClr val="dk1"/>
                </a:solidFill>
                <a:latin typeface="Roboto"/>
                <a:ea typeface="Roboto"/>
                <a:cs typeface="Roboto"/>
                <a:sym typeface="Roboto"/>
              </a:rPr>
              <a:t>Print Materials</a:t>
            </a:r>
            <a:endParaRPr sz="1150">
              <a:solidFill>
                <a:schemeClr val="dk1"/>
              </a:solidFill>
              <a:latin typeface="Roboto"/>
              <a:ea typeface="Roboto"/>
              <a:cs typeface="Roboto"/>
              <a:sym typeface="Roboto"/>
            </a:endParaRPr>
          </a:p>
        </p:txBody>
      </p:sp>
      <p:sp>
        <p:nvSpPr>
          <p:cNvPr id="255" name="Google Shape;255;p26"/>
          <p:cNvSpPr/>
          <p:nvPr/>
        </p:nvSpPr>
        <p:spPr>
          <a:xfrm>
            <a:off x="4754525" y="460800"/>
            <a:ext cx="1590900" cy="1315800"/>
          </a:xfrm>
          <a:prstGeom prst="roundRect">
            <a:avLst>
              <a:gd fmla="val 14115" name="adj"/>
            </a:avLst>
          </a:prstGeom>
          <a:noFill/>
          <a:ln cap="flat" cmpd="sng" w="9525">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6" name="Google Shape;256;p26"/>
          <p:cNvPicPr preferRelativeResize="0"/>
          <p:nvPr/>
        </p:nvPicPr>
        <p:blipFill rotWithShape="1">
          <a:blip r:embed="rId3">
            <a:alphaModFix/>
          </a:blip>
          <a:srcRect b="0" l="9029" r="9029" t="0"/>
          <a:stretch/>
        </p:blipFill>
        <p:spPr>
          <a:xfrm>
            <a:off x="4817800" y="519400"/>
            <a:ext cx="1463100" cy="1190100"/>
          </a:xfrm>
          <a:prstGeom prst="roundRect">
            <a:avLst>
              <a:gd fmla="val 13404" name="adj"/>
            </a:avLst>
          </a:prstGeom>
          <a:noFill/>
          <a:ln>
            <a:noFill/>
          </a:ln>
        </p:spPr>
      </p:pic>
      <p:sp>
        <p:nvSpPr>
          <p:cNvPr id="257" name="Google Shape;257;p26"/>
          <p:cNvSpPr/>
          <p:nvPr/>
        </p:nvSpPr>
        <p:spPr>
          <a:xfrm>
            <a:off x="4754525" y="1955450"/>
            <a:ext cx="1590900" cy="1315800"/>
          </a:xfrm>
          <a:prstGeom prst="roundRect">
            <a:avLst>
              <a:gd fmla="val 14115" name="adj"/>
            </a:avLst>
          </a:prstGeom>
          <a:noFill/>
          <a:ln cap="flat" cmpd="sng" w="9525">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8" name="Google Shape;258;p26"/>
          <p:cNvPicPr preferRelativeResize="0"/>
          <p:nvPr/>
        </p:nvPicPr>
        <p:blipFill rotWithShape="1">
          <a:blip r:embed="rId4">
            <a:alphaModFix/>
          </a:blip>
          <a:srcRect b="0" l="9029" r="9029" t="0"/>
          <a:stretch/>
        </p:blipFill>
        <p:spPr>
          <a:xfrm>
            <a:off x="4817800" y="2014050"/>
            <a:ext cx="1463100" cy="1190100"/>
          </a:xfrm>
          <a:prstGeom prst="roundRect">
            <a:avLst>
              <a:gd fmla="val 13404" name="adj"/>
            </a:avLst>
          </a:prstGeom>
          <a:noFill/>
          <a:ln>
            <a:noFill/>
          </a:ln>
        </p:spPr>
      </p:pic>
      <p:sp>
        <p:nvSpPr>
          <p:cNvPr id="259" name="Google Shape;259;p26"/>
          <p:cNvSpPr/>
          <p:nvPr/>
        </p:nvSpPr>
        <p:spPr>
          <a:xfrm>
            <a:off x="4754525" y="3441600"/>
            <a:ext cx="1590900" cy="1315800"/>
          </a:xfrm>
          <a:prstGeom prst="roundRect">
            <a:avLst>
              <a:gd fmla="val 14115" name="adj"/>
            </a:avLst>
          </a:prstGeom>
          <a:noFill/>
          <a:ln cap="flat" cmpd="sng" w="9525">
            <a:solidFill>
              <a:srgbClr val="85858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0" name="Google Shape;260;p26"/>
          <p:cNvPicPr preferRelativeResize="0"/>
          <p:nvPr/>
        </p:nvPicPr>
        <p:blipFill rotWithShape="1">
          <a:blip r:embed="rId5">
            <a:alphaModFix/>
          </a:blip>
          <a:srcRect b="0" l="15420" r="15427" t="0"/>
          <a:stretch/>
        </p:blipFill>
        <p:spPr>
          <a:xfrm>
            <a:off x="4817800" y="3500200"/>
            <a:ext cx="1463100" cy="1190100"/>
          </a:xfrm>
          <a:prstGeom prst="roundRect">
            <a:avLst>
              <a:gd fmla="val 13404" name="adj"/>
            </a:avLst>
          </a:prstGeom>
          <a:noFill/>
          <a:ln>
            <a:noFill/>
          </a:ln>
        </p:spPr>
      </p:pic>
      <p:sp>
        <p:nvSpPr>
          <p:cNvPr id="261" name="Google Shape;261;p26"/>
          <p:cNvSpPr txBox="1"/>
          <p:nvPr/>
        </p:nvSpPr>
        <p:spPr>
          <a:xfrm>
            <a:off x="6586675" y="1179650"/>
            <a:ext cx="2317200" cy="655800"/>
          </a:xfrm>
          <a:prstGeom prst="rect">
            <a:avLst/>
          </a:prstGeom>
          <a:noFill/>
          <a:ln>
            <a:noFill/>
          </a:ln>
        </p:spPr>
        <p:txBody>
          <a:bodyPr anchorCtr="0" anchor="t" bIns="91425" lIns="91425" spcFirstLastPara="1" rIns="91425" wrap="square" tIns="91425">
            <a:spAutoFit/>
          </a:bodyPr>
          <a:lstStyle/>
          <a:p>
            <a:pPr indent="0" lvl="0" marL="0" rtl="0" algn="just">
              <a:lnSpc>
                <a:spcPct val="130000"/>
              </a:lnSpc>
              <a:spcBef>
                <a:spcPts val="0"/>
              </a:spcBef>
              <a:spcAft>
                <a:spcPts val="0"/>
              </a:spcAft>
              <a:buNone/>
            </a:pPr>
            <a:r>
              <a:rPr lang="en" sz="850">
                <a:solidFill>
                  <a:schemeClr val="dk1"/>
                </a:solidFill>
                <a:latin typeface="Raleway"/>
                <a:ea typeface="Raleway"/>
                <a:cs typeface="Raleway"/>
                <a:sym typeface="Raleway"/>
              </a:rPr>
              <a:t>Link to Property Website:</a:t>
            </a:r>
            <a:endParaRPr sz="850">
              <a:solidFill>
                <a:schemeClr val="dk1"/>
              </a:solidFill>
              <a:latin typeface="Raleway"/>
              <a:ea typeface="Raleway"/>
              <a:cs typeface="Raleway"/>
              <a:sym typeface="Raleway"/>
            </a:endParaRPr>
          </a:p>
          <a:p>
            <a:pPr indent="0" lvl="0" marL="0" rtl="0" algn="just">
              <a:lnSpc>
                <a:spcPct val="130000"/>
              </a:lnSpc>
              <a:spcBef>
                <a:spcPts val="0"/>
              </a:spcBef>
              <a:spcAft>
                <a:spcPts val="0"/>
              </a:spcAft>
              <a:buNone/>
            </a:pPr>
            <a:r>
              <a:rPr lang="en" sz="850">
                <a:solidFill>
                  <a:schemeClr val="dk1"/>
                </a:solidFill>
                <a:latin typeface="Raleway"/>
                <a:ea typeface="Raleway"/>
                <a:cs typeface="Raleway"/>
                <a:sym typeface="Raleway"/>
              </a:rPr>
              <a:t>Days on Market:</a:t>
            </a:r>
            <a:endParaRPr sz="850">
              <a:solidFill>
                <a:schemeClr val="dk1"/>
              </a:solidFill>
              <a:latin typeface="Raleway"/>
              <a:ea typeface="Raleway"/>
              <a:cs typeface="Raleway"/>
              <a:sym typeface="Raleway"/>
            </a:endParaRPr>
          </a:p>
          <a:p>
            <a:pPr indent="0" lvl="0" marL="0" rtl="0" algn="just">
              <a:lnSpc>
                <a:spcPct val="130000"/>
              </a:lnSpc>
              <a:spcBef>
                <a:spcPts val="0"/>
              </a:spcBef>
              <a:spcAft>
                <a:spcPts val="0"/>
              </a:spcAft>
              <a:buNone/>
            </a:pPr>
            <a:r>
              <a:rPr lang="en" sz="850">
                <a:solidFill>
                  <a:schemeClr val="dk1"/>
                </a:solidFill>
                <a:latin typeface="Raleway"/>
                <a:ea typeface="Raleway"/>
                <a:cs typeface="Raleway"/>
                <a:sym typeface="Raleway"/>
              </a:rPr>
              <a:t>r adipiscing elit, sed do eiusmo</a:t>
            </a:r>
            <a:endParaRPr sz="850">
              <a:solidFill>
                <a:schemeClr val="dk1"/>
              </a:solidFill>
              <a:latin typeface="Raleway"/>
              <a:ea typeface="Raleway"/>
              <a:cs typeface="Raleway"/>
              <a:sym typeface="Raleway"/>
            </a:endParaRPr>
          </a:p>
        </p:txBody>
      </p:sp>
      <p:sp>
        <p:nvSpPr>
          <p:cNvPr id="262" name="Google Shape;262;p26"/>
          <p:cNvSpPr txBox="1"/>
          <p:nvPr/>
        </p:nvSpPr>
        <p:spPr>
          <a:xfrm>
            <a:off x="6586675" y="873725"/>
            <a:ext cx="142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Noto Serif Georgian"/>
                <a:ea typeface="Noto Serif Georgian"/>
                <a:cs typeface="Noto Serif Georgian"/>
                <a:sym typeface="Noto Serif Georgian"/>
              </a:rPr>
              <a:t>$ 123,456,000</a:t>
            </a:r>
            <a:endParaRPr sz="1200">
              <a:solidFill>
                <a:srgbClr val="434343"/>
              </a:solidFill>
              <a:latin typeface="Noto Serif Georgian"/>
              <a:ea typeface="Noto Serif Georgian"/>
              <a:cs typeface="Noto Serif Georgian"/>
              <a:sym typeface="Noto Serif Georgian"/>
            </a:endParaRPr>
          </a:p>
        </p:txBody>
      </p:sp>
      <p:sp>
        <p:nvSpPr>
          <p:cNvPr id="263" name="Google Shape;263;p26"/>
          <p:cNvSpPr txBox="1"/>
          <p:nvPr/>
        </p:nvSpPr>
        <p:spPr>
          <a:xfrm>
            <a:off x="6586675" y="571400"/>
            <a:ext cx="836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006AB8"/>
                </a:solidFill>
                <a:latin typeface="Noto Serif Georgian"/>
                <a:ea typeface="Noto Serif Georgian"/>
                <a:cs typeface="Noto Serif Georgian"/>
                <a:sym typeface="Noto Serif Georgian"/>
              </a:rPr>
              <a:t>Address:</a:t>
            </a:r>
            <a:endParaRPr sz="1200">
              <a:solidFill>
                <a:srgbClr val="006AB8"/>
              </a:solidFill>
              <a:latin typeface="Noto Serif Georgian"/>
              <a:ea typeface="Noto Serif Georgian"/>
              <a:cs typeface="Noto Serif Georgian"/>
              <a:sym typeface="Noto Serif Georgian"/>
            </a:endParaRPr>
          </a:p>
        </p:txBody>
      </p:sp>
      <p:sp>
        <p:nvSpPr>
          <p:cNvPr id="264" name="Google Shape;264;p26"/>
          <p:cNvSpPr txBox="1"/>
          <p:nvPr/>
        </p:nvSpPr>
        <p:spPr>
          <a:xfrm>
            <a:off x="6586675" y="2674625"/>
            <a:ext cx="2317200" cy="485700"/>
          </a:xfrm>
          <a:prstGeom prst="rect">
            <a:avLst/>
          </a:prstGeom>
          <a:noFill/>
          <a:ln>
            <a:noFill/>
          </a:ln>
        </p:spPr>
        <p:txBody>
          <a:bodyPr anchorCtr="0" anchor="t" bIns="91425" lIns="91425" spcFirstLastPara="1" rIns="91425" wrap="square" tIns="91425">
            <a:spAutoFit/>
          </a:bodyPr>
          <a:lstStyle/>
          <a:p>
            <a:pPr indent="0" lvl="0" marL="0" rtl="0" algn="just">
              <a:lnSpc>
                <a:spcPct val="130000"/>
              </a:lnSpc>
              <a:spcBef>
                <a:spcPts val="0"/>
              </a:spcBef>
              <a:spcAft>
                <a:spcPts val="0"/>
              </a:spcAft>
              <a:buNone/>
            </a:pPr>
            <a:r>
              <a:rPr lang="en" sz="850">
                <a:solidFill>
                  <a:schemeClr val="dk1"/>
                </a:solidFill>
                <a:latin typeface="Raleway"/>
                <a:ea typeface="Raleway"/>
                <a:cs typeface="Raleway"/>
                <a:sym typeface="Raleway"/>
              </a:rPr>
              <a:t>Lorem ipsum dolor sit amet, consectetu</a:t>
            </a:r>
            <a:endParaRPr sz="850">
              <a:solidFill>
                <a:schemeClr val="dk1"/>
              </a:solidFill>
              <a:latin typeface="Raleway"/>
              <a:ea typeface="Raleway"/>
              <a:cs typeface="Raleway"/>
              <a:sym typeface="Raleway"/>
            </a:endParaRPr>
          </a:p>
          <a:p>
            <a:pPr indent="0" lvl="0" marL="0" rtl="0" algn="just">
              <a:lnSpc>
                <a:spcPct val="130000"/>
              </a:lnSpc>
              <a:spcBef>
                <a:spcPts val="0"/>
              </a:spcBef>
              <a:spcAft>
                <a:spcPts val="0"/>
              </a:spcAft>
              <a:buNone/>
            </a:pPr>
            <a:r>
              <a:rPr lang="en" sz="850">
                <a:solidFill>
                  <a:schemeClr val="dk1"/>
                </a:solidFill>
                <a:latin typeface="Raleway"/>
                <a:ea typeface="Raleway"/>
                <a:cs typeface="Raleway"/>
                <a:sym typeface="Raleway"/>
              </a:rPr>
              <a:t>r adipiscing elit, sed do eiusmo</a:t>
            </a:r>
            <a:endParaRPr sz="850">
              <a:solidFill>
                <a:schemeClr val="dk1"/>
              </a:solidFill>
              <a:latin typeface="Raleway"/>
              <a:ea typeface="Raleway"/>
              <a:cs typeface="Raleway"/>
              <a:sym typeface="Raleway"/>
            </a:endParaRPr>
          </a:p>
        </p:txBody>
      </p:sp>
      <p:sp>
        <p:nvSpPr>
          <p:cNvPr id="265" name="Google Shape;265;p26"/>
          <p:cNvSpPr txBox="1"/>
          <p:nvPr/>
        </p:nvSpPr>
        <p:spPr>
          <a:xfrm>
            <a:off x="6586675" y="2368700"/>
            <a:ext cx="142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006AB8"/>
                </a:solidFill>
                <a:latin typeface="Noto Serif Georgian"/>
                <a:ea typeface="Noto Serif Georgian"/>
                <a:cs typeface="Noto Serif Georgian"/>
                <a:sym typeface="Noto Serif Georgian"/>
              </a:rPr>
              <a:t>$ 123,456,000</a:t>
            </a:r>
            <a:endParaRPr sz="1200">
              <a:solidFill>
                <a:srgbClr val="006AB8"/>
              </a:solidFill>
              <a:latin typeface="Noto Serif Georgian"/>
              <a:ea typeface="Noto Serif Georgian"/>
              <a:cs typeface="Noto Serif Georgian"/>
              <a:sym typeface="Noto Serif Georgian"/>
            </a:endParaRPr>
          </a:p>
        </p:txBody>
      </p:sp>
      <p:sp>
        <p:nvSpPr>
          <p:cNvPr id="266" name="Google Shape;266;p26"/>
          <p:cNvSpPr txBox="1"/>
          <p:nvPr/>
        </p:nvSpPr>
        <p:spPr>
          <a:xfrm>
            <a:off x="6586675" y="2066375"/>
            <a:ext cx="836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22222"/>
                </a:solidFill>
                <a:latin typeface="Noto Serif Georgian"/>
                <a:ea typeface="Noto Serif Georgian"/>
                <a:cs typeface="Noto Serif Georgian"/>
                <a:sym typeface="Noto Serif Georgian"/>
              </a:rPr>
              <a:t>Address</a:t>
            </a:r>
            <a:endParaRPr sz="1200">
              <a:solidFill>
                <a:srgbClr val="222222"/>
              </a:solidFill>
              <a:latin typeface="Noto Serif Georgian"/>
              <a:ea typeface="Noto Serif Georgian"/>
              <a:cs typeface="Noto Serif Georgian"/>
              <a:sym typeface="Noto Serif Georgian"/>
            </a:endParaRPr>
          </a:p>
        </p:txBody>
      </p:sp>
      <p:sp>
        <p:nvSpPr>
          <p:cNvPr id="267" name="Google Shape;267;p26"/>
          <p:cNvSpPr txBox="1"/>
          <p:nvPr/>
        </p:nvSpPr>
        <p:spPr>
          <a:xfrm>
            <a:off x="6586675" y="4169600"/>
            <a:ext cx="2317200" cy="485700"/>
          </a:xfrm>
          <a:prstGeom prst="rect">
            <a:avLst/>
          </a:prstGeom>
          <a:noFill/>
          <a:ln>
            <a:noFill/>
          </a:ln>
        </p:spPr>
        <p:txBody>
          <a:bodyPr anchorCtr="0" anchor="t" bIns="91425" lIns="91425" spcFirstLastPara="1" rIns="91425" wrap="square" tIns="91425">
            <a:spAutoFit/>
          </a:bodyPr>
          <a:lstStyle/>
          <a:p>
            <a:pPr indent="0" lvl="0" marL="0" rtl="0" algn="just">
              <a:lnSpc>
                <a:spcPct val="130000"/>
              </a:lnSpc>
              <a:spcBef>
                <a:spcPts val="0"/>
              </a:spcBef>
              <a:spcAft>
                <a:spcPts val="0"/>
              </a:spcAft>
              <a:buNone/>
            </a:pPr>
            <a:r>
              <a:rPr lang="en" sz="850">
                <a:solidFill>
                  <a:schemeClr val="dk1"/>
                </a:solidFill>
                <a:latin typeface="Raleway"/>
                <a:ea typeface="Raleway"/>
                <a:cs typeface="Raleway"/>
                <a:sym typeface="Raleway"/>
              </a:rPr>
              <a:t>Lorem ipsum dolor sit amet, consectetu</a:t>
            </a:r>
            <a:endParaRPr sz="850">
              <a:solidFill>
                <a:schemeClr val="dk1"/>
              </a:solidFill>
              <a:latin typeface="Raleway"/>
              <a:ea typeface="Raleway"/>
              <a:cs typeface="Raleway"/>
              <a:sym typeface="Raleway"/>
            </a:endParaRPr>
          </a:p>
          <a:p>
            <a:pPr indent="0" lvl="0" marL="0" rtl="0" algn="just">
              <a:lnSpc>
                <a:spcPct val="130000"/>
              </a:lnSpc>
              <a:spcBef>
                <a:spcPts val="0"/>
              </a:spcBef>
              <a:spcAft>
                <a:spcPts val="0"/>
              </a:spcAft>
              <a:buNone/>
            </a:pPr>
            <a:r>
              <a:rPr lang="en" sz="850">
                <a:solidFill>
                  <a:schemeClr val="dk1"/>
                </a:solidFill>
                <a:latin typeface="Raleway"/>
                <a:ea typeface="Raleway"/>
                <a:cs typeface="Raleway"/>
                <a:sym typeface="Raleway"/>
              </a:rPr>
              <a:t>r adipiscing elit, sed do eiusmo</a:t>
            </a:r>
            <a:endParaRPr sz="850">
              <a:solidFill>
                <a:schemeClr val="dk1"/>
              </a:solidFill>
              <a:latin typeface="Raleway"/>
              <a:ea typeface="Raleway"/>
              <a:cs typeface="Raleway"/>
              <a:sym typeface="Raleway"/>
            </a:endParaRPr>
          </a:p>
        </p:txBody>
      </p:sp>
      <p:sp>
        <p:nvSpPr>
          <p:cNvPr id="268" name="Google Shape;268;p26"/>
          <p:cNvSpPr txBox="1"/>
          <p:nvPr/>
        </p:nvSpPr>
        <p:spPr>
          <a:xfrm>
            <a:off x="6586675" y="3863675"/>
            <a:ext cx="142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34343"/>
                </a:solidFill>
                <a:latin typeface="Noto Serif Georgian"/>
                <a:ea typeface="Noto Serif Georgian"/>
                <a:cs typeface="Noto Serif Georgian"/>
                <a:sym typeface="Noto Serif Georgian"/>
              </a:rPr>
              <a:t>$ 123,456,000</a:t>
            </a:r>
            <a:endParaRPr sz="1200">
              <a:solidFill>
                <a:srgbClr val="434343"/>
              </a:solidFill>
              <a:latin typeface="Noto Serif Georgian"/>
              <a:ea typeface="Noto Serif Georgian"/>
              <a:cs typeface="Noto Serif Georgian"/>
              <a:sym typeface="Noto Serif Georgian"/>
            </a:endParaRPr>
          </a:p>
        </p:txBody>
      </p:sp>
      <p:sp>
        <p:nvSpPr>
          <p:cNvPr id="269" name="Google Shape;269;p26"/>
          <p:cNvSpPr txBox="1"/>
          <p:nvPr/>
        </p:nvSpPr>
        <p:spPr>
          <a:xfrm>
            <a:off x="6586675" y="3561350"/>
            <a:ext cx="836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006AB8"/>
                </a:solidFill>
                <a:latin typeface="Noto Serif Georgian"/>
                <a:ea typeface="Noto Serif Georgian"/>
                <a:cs typeface="Noto Serif Georgian"/>
                <a:sym typeface="Noto Serif Georgian"/>
              </a:rPr>
              <a:t>Address:</a:t>
            </a:r>
            <a:endParaRPr sz="1200">
              <a:solidFill>
                <a:srgbClr val="006AB8"/>
              </a:solidFill>
              <a:latin typeface="Noto Serif Georgian"/>
              <a:ea typeface="Noto Serif Georgian"/>
              <a:cs typeface="Noto Serif Georgian"/>
              <a:sym typeface="Noto Serif Georgian"/>
            </a:endParaRPr>
          </a:p>
        </p:txBody>
      </p:sp>
      <p:cxnSp>
        <p:nvCxnSpPr>
          <p:cNvPr id="270" name="Google Shape;270;p26"/>
          <p:cNvCxnSpPr/>
          <p:nvPr/>
        </p:nvCxnSpPr>
        <p:spPr>
          <a:xfrm>
            <a:off x="6700725" y="3346000"/>
            <a:ext cx="2007600" cy="0"/>
          </a:xfrm>
          <a:prstGeom prst="straightConnector1">
            <a:avLst/>
          </a:prstGeom>
          <a:noFill/>
          <a:ln cap="flat" cmpd="sng" w="9525">
            <a:solidFill>
              <a:srgbClr val="858585"/>
            </a:solidFill>
            <a:prstDash val="solid"/>
            <a:round/>
            <a:headEnd len="med" w="med" type="none"/>
            <a:tailEnd len="med" w="med" type="none"/>
          </a:ln>
        </p:spPr>
      </p:cxnSp>
      <p:cxnSp>
        <p:nvCxnSpPr>
          <p:cNvPr id="271" name="Google Shape;271;p26"/>
          <p:cNvCxnSpPr/>
          <p:nvPr/>
        </p:nvCxnSpPr>
        <p:spPr>
          <a:xfrm>
            <a:off x="6700725" y="1857975"/>
            <a:ext cx="2007600" cy="0"/>
          </a:xfrm>
          <a:prstGeom prst="straightConnector1">
            <a:avLst/>
          </a:prstGeom>
          <a:noFill/>
          <a:ln cap="flat" cmpd="sng" w="9525">
            <a:solidFill>
              <a:srgbClr val="858585"/>
            </a:solidFill>
            <a:prstDash val="solid"/>
            <a:round/>
            <a:headEnd len="med" w="med" type="none"/>
            <a:tailEnd len="med" w="med" type="none"/>
          </a:ln>
        </p:spPr>
      </p:cxnSp>
      <p:sp>
        <p:nvSpPr>
          <p:cNvPr id="272" name="Google Shape;272;p26"/>
          <p:cNvSpPr/>
          <p:nvPr/>
        </p:nvSpPr>
        <p:spPr>
          <a:xfrm>
            <a:off x="5167350" y="964050"/>
            <a:ext cx="754500" cy="292500"/>
          </a:xfrm>
          <a:prstGeom prst="roundRect">
            <a:avLst>
              <a:gd fmla="val 50000" name="adj"/>
            </a:avLst>
          </a:prstGeom>
          <a:solidFill>
            <a:srgbClr val="006AB8">
              <a:alpha val="85000"/>
            </a:srgbClr>
          </a:solidFill>
          <a:ln>
            <a:noFill/>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26"/>
          <p:cNvSpPr txBox="1"/>
          <p:nvPr/>
        </p:nvSpPr>
        <p:spPr>
          <a:xfrm>
            <a:off x="5315250" y="949000"/>
            <a:ext cx="458700" cy="33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50">
                <a:solidFill>
                  <a:schemeClr val="lt1"/>
                </a:solidFill>
                <a:latin typeface="Noto Serif Georgian"/>
                <a:ea typeface="Noto Serif Georgian"/>
                <a:cs typeface="Noto Serif Georgian"/>
                <a:sym typeface="Noto Serif Georgian"/>
              </a:rPr>
              <a:t>Sold</a:t>
            </a:r>
            <a:endParaRPr sz="950">
              <a:solidFill>
                <a:schemeClr val="lt1"/>
              </a:solidFill>
              <a:latin typeface="Noto Serif Georgian"/>
              <a:ea typeface="Noto Serif Georgian"/>
              <a:cs typeface="Noto Serif Georgian"/>
              <a:sym typeface="Noto Serif Georgian"/>
            </a:endParaRPr>
          </a:p>
        </p:txBody>
      </p:sp>
      <p:sp>
        <p:nvSpPr>
          <p:cNvPr id="274" name="Google Shape;274;p26"/>
          <p:cNvSpPr/>
          <p:nvPr/>
        </p:nvSpPr>
        <p:spPr>
          <a:xfrm>
            <a:off x="5167350" y="2458700"/>
            <a:ext cx="754500" cy="292500"/>
          </a:xfrm>
          <a:prstGeom prst="roundRect">
            <a:avLst>
              <a:gd fmla="val 50000" name="adj"/>
            </a:avLst>
          </a:prstGeom>
          <a:solidFill>
            <a:srgbClr val="222222">
              <a:alpha val="90000"/>
            </a:srgbClr>
          </a:solidFill>
          <a:ln>
            <a:noFill/>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6"/>
          <p:cNvSpPr txBox="1"/>
          <p:nvPr/>
        </p:nvSpPr>
        <p:spPr>
          <a:xfrm>
            <a:off x="5315250" y="2443650"/>
            <a:ext cx="458700" cy="33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50">
                <a:solidFill>
                  <a:schemeClr val="lt1"/>
                </a:solidFill>
                <a:latin typeface="Noto Serif Georgian"/>
                <a:ea typeface="Noto Serif Georgian"/>
                <a:cs typeface="Noto Serif Georgian"/>
                <a:sym typeface="Noto Serif Georgian"/>
              </a:rPr>
              <a:t>Sold</a:t>
            </a:r>
            <a:endParaRPr sz="950">
              <a:solidFill>
                <a:schemeClr val="lt1"/>
              </a:solidFill>
              <a:latin typeface="Noto Serif Georgian"/>
              <a:ea typeface="Noto Serif Georgian"/>
              <a:cs typeface="Noto Serif Georgian"/>
              <a:sym typeface="Noto Serif Georgian"/>
            </a:endParaRPr>
          </a:p>
        </p:txBody>
      </p:sp>
      <p:sp>
        <p:nvSpPr>
          <p:cNvPr id="276" name="Google Shape;276;p26"/>
          <p:cNvSpPr/>
          <p:nvPr/>
        </p:nvSpPr>
        <p:spPr>
          <a:xfrm>
            <a:off x="5167350" y="3956250"/>
            <a:ext cx="754500" cy="292500"/>
          </a:xfrm>
          <a:prstGeom prst="roundRect">
            <a:avLst>
              <a:gd fmla="val 50000" name="adj"/>
            </a:avLst>
          </a:prstGeom>
          <a:solidFill>
            <a:srgbClr val="006AB8">
              <a:alpha val="85000"/>
            </a:srgbClr>
          </a:solidFill>
          <a:ln>
            <a:noFill/>
          </a:ln>
          <a:effectLst>
            <a:outerShdw blurRad="57150" rotWithShape="0" algn="bl" dir="5400000" dist="19050">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 name="Google Shape;277;p26"/>
          <p:cNvSpPr txBox="1"/>
          <p:nvPr/>
        </p:nvSpPr>
        <p:spPr>
          <a:xfrm>
            <a:off x="5315250" y="3941200"/>
            <a:ext cx="458700" cy="33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50">
                <a:solidFill>
                  <a:schemeClr val="lt1"/>
                </a:solidFill>
                <a:latin typeface="Noto Serif Georgian"/>
                <a:ea typeface="Noto Serif Georgian"/>
                <a:cs typeface="Noto Serif Georgian"/>
                <a:sym typeface="Noto Serif Georgian"/>
              </a:rPr>
              <a:t>Sold</a:t>
            </a:r>
            <a:endParaRPr sz="950">
              <a:solidFill>
                <a:schemeClr val="lt1"/>
              </a:solidFill>
              <a:latin typeface="Noto Serif Georgian"/>
              <a:ea typeface="Noto Serif Georgian"/>
              <a:cs typeface="Noto Serif Georgian"/>
              <a:sym typeface="Noto Serif Georgian"/>
            </a:endParaRPr>
          </a:p>
        </p:txBody>
      </p:sp>
      <p:sp>
        <p:nvSpPr>
          <p:cNvPr id="278" name="Google Shape;278;p26"/>
          <p:cNvSpPr txBox="1"/>
          <p:nvPr/>
        </p:nvSpPr>
        <p:spPr>
          <a:xfrm>
            <a:off x="3579300" y="4771375"/>
            <a:ext cx="1884600" cy="3078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800">
                <a:solidFill>
                  <a:srgbClr val="9C9C9C"/>
                </a:solidFill>
                <a:latin typeface="Raleway"/>
                <a:ea typeface="Raleway"/>
                <a:cs typeface="Raleway"/>
                <a:sym typeface="Raleway"/>
              </a:rPr>
              <a:t>w w w . y o u r w e b s i t e . c o m</a:t>
            </a:r>
            <a:endParaRPr sz="800">
              <a:solidFill>
                <a:srgbClr val="9C9C9C"/>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7"/>
          <p:cNvSpPr/>
          <p:nvPr/>
        </p:nvSpPr>
        <p:spPr>
          <a:xfrm>
            <a:off x="-358175" y="1658850"/>
            <a:ext cx="2744700" cy="352500"/>
          </a:xfrm>
          <a:prstGeom prst="roundRect">
            <a:avLst>
              <a:gd fmla="val 50000" name="adj"/>
            </a:avLst>
          </a:prstGeom>
          <a:solidFill>
            <a:srgbClr val="006A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27"/>
          <p:cNvSpPr/>
          <p:nvPr/>
        </p:nvSpPr>
        <p:spPr>
          <a:xfrm>
            <a:off x="-1243625" y="-1555925"/>
            <a:ext cx="3071700" cy="3071700"/>
          </a:xfrm>
          <a:prstGeom prst="ellipse">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27"/>
          <p:cNvSpPr/>
          <p:nvPr/>
        </p:nvSpPr>
        <p:spPr>
          <a:xfrm>
            <a:off x="7730625" y="4622000"/>
            <a:ext cx="2212200" cy="22128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27"/>
          <p:cNvSpPr txBox="1"/>
          <p:nvPr/>
        </p:nvSpPr>
        <p:spPr>
          <a:xfrm>
            <a:off x="350650" y="555025"/>
            <a:ext cx="3913200" cy="66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500">
                <a:solidFill>
                  <a:srgbClr val="222222"/>
                </a:solidFill>
                <a:latin typeface="Lato"/>
                <a:ea typeface="Lato"/>
                <a:cs typeface="Lato"/>
                <a:sym typeface="Lato"/>
              </a:rPr>
              <a:t>Superior</a:t>
            </a:r>
            <a:r>
              <a:rPr b="1" lang="en" sz="3500">
                <a:solidFill>
                  <a:srgbClr val="006AB8"/>
                </a:solidFill>
                <a:latin typeface="Lato"/>
                <a:ea typeface="Lato"/>
                <a:cs typeface="Lato"/>
                <a:sym typeface="Lato"/>
              </a:rPr>
              <a:t> Results</a:t>
            </a:r>
            <a:endParaRPr b="1" sz="3500">
              <a:solidFill>
                <a:srgbClr val="006AB8"/>
              </a:solidFill>
              <a:latin typeface="Lato"/>
              <a:ea typeface="Lato"/>
              <a:cs typeface="Lato"/>
              <a:sym typeface="Lato"/>
            </a:endParaRPr>
          </a:p>
        </p:txBody>
      </p:sp>
      <p:sp>
        <p:nvSpPr>
          <p:cNvPr id="287" name="Google Shape;287;p27"/>
          <p:cNvSpPr txBox="1"/>
          <p:nvPr/>
        </p:nvSpPr>
        <p:spPr>
          <a:xfrm>
            <a:off x="350650" y="1669650"/>
            <a:ext cx="17223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solidFill>
                  <a:schemeClr val="lt1"/>
                </a:solidFill>
                <a:latin typeface="Roboto Medium"/>
                <a:ea typeface="Roboto Medium"/>
                <a:cs typeface="Roboto Medium"/>
                <a:sym typeface="Roboto Medium"/>
              </a:rPr>
              <a:t>Results To Look For…</a:t>
            </a:r>
            <a:endParaRPr sz="950">
              <a:solidFill>
                <a:schemeClr val="lt1"/>
              </a:solidFill>
              <a:latin typeface="Roboto Medium"/>
              <a:ea typeface="Roboto Medium"/>
              <a:cs typeface="Roboto Medium"/>
              <a:sym typeface="Roboto Medium"/>
            </a:endParaRPr>
          </a:p>
        </p:txBody>
      </p:sp>
      <p:sp>
        <p:nvSpPr>
          <p:cNvPr id="288" name="Google Shape;288;p27"/>
          <p:cNvSpPr txBox="1"/>
          <p:nvPr/>
        </p:nvSpPr>
        <p:spPr>
          <a:xfrm>
            <a:off x="258850" y="2314950"/>
            <a:ext cx="2596500" cy="1176000"/>
          </a:xfrm>
          <a:prstGeom prst="rect">
            <a:avLst/>
          </a:prstGeom>
          <a:noFill/>
          <a:ln>
            <a:noFill/>
          </a:ln>
        </p:spPr>
        <p:txBody>
          <a:bodyPr anchorCtr="0" anchor="t" bIns="91425" lIns="91425" spcFirstLastPara="1" rIns="91425" wrap="square" tIns="91425">
            <a:spAutoFit/>
          </a:bodyPr>
          <a:lstStyle/>
          <a:p>
            <a:pPr indent="-301625" lvl="0" marL="457200" rtl="0" algn="l">
              <a:lnSpc>
                <a:spcPct val="230000"/>
              </a:lnSpc>
              <a:spcBef>
                <a:spcPts val="0"/>
              </a:spcBef>
              <a:spcAft>
                <a:spcPts val="0"/>
              </a:spcAft>
              <a:buClr>
                <a:schemeClr val="dk1"/>
              </a:buClr>
              <a:buSzPts val="1150"/>
              <a:buFont typeface="Raleway"/>
              <a:buChar char="●"/>
            </a:pPr>
            <a:r>
              <a:rPr lang="en" sz="1150">
                <a:solidFill>
                  <a:schemeClr val="dk1"/>
                </a:solidFill>
                <a:latin typeface="Raleway"/>
                <a:ea typeface="Raleway"/>
                <a:cs typeface="Raleway"/>
                <a:sym typeface="Raleway"/>
              </a:rPr>
              <a:t>Low Days On Market</a:t>
            </a:r>
            <a:endParaRPr sz="1150">
              <a:solidFill>
                <a:schemeClr val="dk1"/>
              </a:solidFill>
              <a:latin typeface="Raleway"/>
              <a:ea typeface="Raleway"/>
              <a:cs typeface="Raleway"/>
              <a:sym typeface="Raleway"/>
            </a:endParaRPr>
          </a:p>
          <a:p>
            <a:pPr indent="-301625" lvl="0" marL="457200" rtl="0" algn="l">
              <a:lnSpc>
                <a:spcPct val="230000"/>
              </a:lnSpc>
              <a:spcBef>
                <a:spcPts val="0"/>
              </a:spcBef>
              <a:spcAft>
                <a:spcPts val="0"/>
              </a:spcAft>
              <a:buClr>
                <a:schemeClr val="dk1"/>
              </a:buClr>
              <a:buSzPts val="1150"/>
              <a:buFont typeface="Raleway"/>
              <a:buChar char="●"/>
            </a:pPr>
            <a:r>
              <a:rPr lang="en" sz="1150">
                <a:solidFill>
                  <a:schemeClr val="dk1"/>
                </a:solidFill>
                <a:latin typeface="Raleway"/>
                <a:ea typeface="Raleway"/>
                <a:cs typeface="Raleway"/>
                <a:sym typeface="Raleway"/>
              </a:rPr>
              <a:t>True highest and </a:t>
            </a:r>
            <a:r>
              <a:rPr lang="en" sz="1150">
                <a:solidFill>
                  <a:schemeClr val="dk1"/>
                </a:solidFill>
                <a:latin typeface="Raleway"/>
                <a:ea typeface="Raleway"/>
                <a:cs typeface="Raleway"/>
                <a:sym typeface="Raleway"/>
              </a:rPr>
              <a:t>best</a:t>
            </a:r>
            <a:r>
              <a:rPr lang="en" sz="1150">
                <a:solidFill>
                  <a:schemeClr val="dk1"/>
                </a:solidFill>
                <a:latin typeface="Raleway"/>
                <a:ea typeface="Raleway"/>
                <a:cs typeface="Raleway"/>
                <a:sym typeface="Raleway"/>
              </a:rPr>
              <a:t> priice</a:t>
            </a:r>
            <a:endParaRPr sz="1150">
              <a:solidFill>
                <a:schemeClr val="dk1"/>
              </a:solidFill>
              <a:latin typeface="Raleway"/>
              <a:ea typeface="Raleway"/>
              <a:cs typeface="Raleway"/>
              <a:sym typeface="Raleway"/>
            </a:endParaRPr>
          </a:p>
          <a:p>
            <a:pPr indent="-301625" lvl="0" marL="457200" rtl="0" algn="l">
              <a:lnSpc>
                <a:spcPct val="230000"/>
              </a:lnSpc>
              <a:spcBef>
                <a:spcPts val="0"/>
              </a:spcBef>
              <a:spcAft>
                <a:spcPts val="0"/>
              </a:spcAft>
              <a:buClr>
                <a:schemeClr val="dk1"/>
              </a:buClr>
              <a:buSzPts val="1150"/>
              <a:buFont typeface="Raleway"/>
              <a:buChar char="●"/>
            </a:pPr>
            <a:r>
              <a:rPr lang="en" sz="1150">
                <a:solidFill>
                  <a:schemeClr val="dk1"/>
                </a:solidFill>
                <a:latin typeface="Raleway"/>
                <a:ea typeface="Raleway"/>
                <a:cs typeface="Raleway"/>
                <a:sym typeface="Raleway"/>
              </a:rPr>
              <a:t>Print Materials</a:t>
            </a:r>
            <a:endParaRPr sz="1150">
              <a:solidFill>
                <a:schemeClr val="dk1"/>
              </a:solidFill>
              <a:latin typeface="Raleway"/>
              <a:ea typeface="Raleway"/>
              <a:cs typeface="Raleway"/>
              <a:sym typeface="Raleway"/>
            </a:endParaRPr>
          </a:p>
        </p:txBody>
      </p:sp>
      <p:sp>
        <p:nvSpPr>
          <p:cNvPr id="289" name="Google Shape;289;p27"/>
          <p:cNvSpPr txBox="1"/>
          <p:nvPr/>
        </p:nvSpPr>
        <p:spPr>
          <a:xfrm>
            <a:off x="258850" y="3477825"/>
            <a:ext cx="2364000" cy="1176000"/>
          </a:xfrm>
          <a:prstGeom prst="rect">
            <a:avLst/>
          </a:prstGeom>
          <a:noFill/>
          <a:ln>
            <a:noFill/>
          </a:ln>
        </p:spPr>
        <p:txBody>
          <a:bodyPr anchorCtr="0" anchor="t" bIns="91425" lIns="91425" spcFirstLastPara="1" rIns="91425" wrap="square" tIns="91425">
            <a:spAutoFit/>
          </a:bodyPr>
          <a:lstStyle/>
          <a:p>
            <a:pPr indent="-301625" lvl="0" marL="457200" rtl="0" algn="l">
              <a:lnSpc>
                <a:spcPct val="230000"/>
              </a:lnSpc>
              <a:spcBef>
                <a:spcPts val="0"/>
              </a:spcBef>
              <a:spcAft>
                <a:spcPts val="0"/>
              </a:spcAft>
              <a:buClr>
                <a:schemeClr val="dk1"/>
              </a:buClr>
              <a:buSzPts val="1150"/>
              <a:buFont typeface="Raleway"/>
              <a:buChar char="●"/>
            </a:pPr>
            <a:r>
              <a:rPr lang="en" sz="1150">
                <a:solidFill>
                  <a:schemeClr val="dk1"/>
                </a:solidFill>
                <a:latin typeface="Raleway"/>
                <a:ea typeface="Raleway"/>
                <a:cs typeface="Raleway"/>
                <a:sym typeface="Raleway"/>
              </a:rPr>
              <a:t>Quality of the marketing</a:t>
            </a:r>
            <a:endParaRPr sz="1150">
              <a:solidFill>
                <a:schemeClr val="dk1"/>
              </a:solidFill>
              <a:latin typeface="Raleway"/>
              <a:ea typeface="Raleway"/>
              <a:cs typeface="Raleway"/>
              <a:sym typeface="Raleway"/>
            </a:endParaRPr>
          </a:p>
          <a:p>
            <a:pPr indent="-301625" lvl="0" marL="457200" rtl="0" algn="l">
              <a:lnSpc>
                <a:spcPct val="230000"/>
              </a:lnSpc>
              <a:spcBef>
                <a:spcPts val="0"/>
              </a:spcBef>
              <a:spcAft>
                <a:spcPts val="0"/>
              </a:spcAft>
              <a:buClr>
                <a:schemeClr val="dk1"/>
              </a:buClr>
              <a:buSzPts val="1150"/>
              <a:buFont typeface="Raleway"/>
              <a:buChar char="●"/>
            </a:pPr>
            <a:r>
              <a:rPr lang="en" sz="1150">
                <a:solidFill>
                  <a:schemeClr val="dk1"/>
                </a:solidFill>
                <a:latin typeface="Raleway"/>
                <a:ea typeface="Raleway"/>
                <a:cs typeface="Raleway"/>
                <a:sym typeface="Raleway"/>
              </a:rPr>
              <a:t>Social Media Reach</a:t>
            </a:r>
            <a:endParaRPr sz="1150">
              <a:solidFill>
                <a:schemeClr val="dk1"/>
              </a:solidFill>
              <a:latin typeface="Raleway"/>
              <a:ea typeface="Raleway"/>
              <a:cs typeface="Raleway"/>
              <a:sym typeface="Raleway"/>
            </a:endParaRPr>
          </a:p>
          <a:p>
            <a:pPr indent="-301625" lvl="0" marL="457200" rtl="0" algn="l">
              <a:lnSpc>
                <a:spcPct val="230000"/>
              </a:lnSpc>
              <a:spcBef>
                <a:spcPts val="0"/>
              </a:spcBef>
              <a:spcAft>
                <a:spcPts val="0"/>
              </a:spcAft>
              <a:buClr>
                <a:schemeClr val="dk1"/>
              </a:buClr>
              <a:buSzPts val="1150"/>
              <a:buFont typeface="Raleway"/>
              <a:buChar char="●"/>
            </a:pPr>
            <a:r>
              <a:rPr lang="en" sz="1150">
                <a:solidFill>
                  <a:schemeClr val="dk1"/>
                </a:solidFill>
                <a:latin typeface="Raleway"/>
                <a:ea typeface="Raleway"/>
                <a:cs typeface="Raleway"/>
                <a:sym typeface="Raleway"/>
              </a:rPr>
              <a:t>Closed on time</a:t>
            </a:r>
            <a:endParaRPr sz="1150">
              <a:solidFill>
                <a:schemeClr val="dk1"/>
              </a:solidFill>
              <a:latin typeface="Raleway"/>
              <a:ea typeface="Raleway"/>
              <a:cs typeface="Raleway"/>
              <a:sym typeface="Raleway"/>
            </a:endParaRPr>
          </a:p>
        </p:txBody>
      </p:sp>
      <p:sp>
        <p:nvSpPr>
          <p:cNvPr id="290" name="Google Shape;290;p27"/>
          <p:cNvSpPr txBox="1"/>
          <p:nvPr/>
        </p:nvSpPr>
        <p:spPr>
          <a:xfrm>
            <a:off x="3579300" y="4771375"/>
            <a:ext cx="1884600" cy="3078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800">
                <a:solidFill>
                  <a:srgbClr val="9C9C9C"/>
                </a:solidFill>
                <a:latin typeface="Raleway"/>
                <a:ea typeface="Raleway"/>
                <a:cs typeface="Raleway"/>
                <a:sym typeface="Raleway"/>
              </a:rPr>
              <a:t>w w w . y o u r w e b s i t e . c o m</a:t>
            </a:r>
            <a:endParaRPr sz="800">
              <a:solidFill>
                <a:srgbClr val="9C9C9C"/>
              </a:solidFill>
              <a:latin typeface="Raleway"/>
              <a:ea typeface="Raleway"/>
              <a:cs typeface="Raleway"/>
              <a:sym typeface="Raleway"/>
            </a:endParaRPr>
          </a:p>
        </p:txBody>
      </p:sp>
      <p:pic>
        <p:nvPicPr>
          <p:cNvPr id="291" name="Google Shape;291;p27"/>
          <p:cNvPicPr preferRelativeResize="0"/>
          <p:nvPr/>
        </p:nvPicPr>
        <p:blipFill>
          <a:blip r:embed="rId3">
            <a:alphaModFix/>
          </a:blip>
          <a:stretch>
            <a:fillRect/>
          </a:stretch>
        </p:blipFill>
        <p:spPr>
          <a:xfrm>
            <a:off x="4623125" y="1344688"/>
            <a:ext cx="4571050" cy="2285525"/>
          </a:xfrm>
          <a:prstGeom prst="rect">
            <a:avLst/>
          </a:prstGeom>
          <a:noFill/>
          <a:ln>
            <a:noFill/>
          </a:ln>
        </p:spPr>
      </p:pic>
      <p:pic>
        <p:nvPicPr>
          <p:cNvPr id="292" name="Google Shape;292;p27"/>
          <p:cNvPicPr preferRelativeResize="0"/>
          <p:nvPr/>
        </p:nvPicPr>
        <p:blipFill>
          <a:blip r:embed="rId4">
            <a:alphaModFix/>
          </a:blip>
          <a:stretch>
            <a:fillRect/>
          </a:stretch>
        </p:blipFill>
        <p:spPr>
          <a:xfrm>
            <a:off x="7912528" y="4152425"/>
            <a:ext cx="1231473" cy="69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8"/>
          <p:cNvSpPr txBox="1"/>
          <p:nvPr/>
        </p:nvSpPr>
        <p:spPr>
          <a:xfrm>
            <a:off x="5635125" y="4181400"/>
            <a:ext cx="32262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1"/>
              </a:buClr>
              <a:buSzPts val="1100"/>
              <a:buFont typeface="Arial"/>
              <a:buNone/>
            </a:pPr>
            <a:r>
              <a:rPr lang="en" sz="1600">
                <a:solidFill>
                  <a:schemeClr val="dk1"/>
                </a:solidFill>
                <a:latin typeface="Roboto"/>
                <a:ea typeface="Roboto"/>
                <a:cs typeface="Roboto"/>
                <a:sym typeface="Roboto"/>
              </a:rPr>
              <a:t>Andy Parker</a:t>
            </a:r>
            <a:endParaRPr sz="1600">
              <a:solidFill>
                <a:schemeClr val="dk1"/>
              </a:solidFill>
              <a:latin typeface="Roboto"/>
              <a:ea typeface="Roboto"/>
              <a:cs typeface="Roboto"/>
              <a:sym typeface="Roboto"/>
            </a:endParaRPr>
          </a:p>
          <a:p>
            <a:pPr indent="0" lvl="0" marL="0" rtl="0" algn="ctr">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#01934910</a:t>
            </a:r>
            <a:endParaRPr sz="1000">
              <a:solidFill>
                <a:schemeClr val="dk1"/>
              </a:solidFill>
              <a:latin typeface="Roboto"/>
              <a:ea typeface="Roboto"/>
              <a:cs typeface="Roboto"/>
              <a:sym typeface="Roboto"/>
            </a:endParaRPr>
          </a:p>
          <a:p>
            <a:pPr indent="0" lvl="0" marL="0" rtl="0" algn="ctr">
              <a:lnSpc>
                <a:spcPct val="100000"/>
              </a:lnSpc>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Founder &amp; CEO of Smart RE Corp</a:t>
            </a:r>
            <a:endParaRPr sz="650">
              <a:solidFill>
                <a:srgbClr val="646464"/>
              </a:solidFill>
              <a:latin typeface="Raleway"/>
              <a:ea typeface="Raleway"/>
              <a:cs typeface="Raleway"/>
              <a:sym typeface="Raleway"/>
            </a:endParaRPr>
          </a:p>
        </p:txBody>
      </p:sp>
      <p:pic>
        <p:nvPicPr>
          <p:cNvPr id="298" name="Google Shape;298;p28"/>
          <p:cNvPicPr preferRelativeResize="0"/>
          <p:nvPr/>
        </p:nvPicPr>
        <p:blipFill>
          <a:blip r:embed="rId3">
            <a:alphaModFix/>
          </a:blip>
          <a:stretch>
            <a:fillRect/>
          </a:stretch>
        </p:blipFill>
        <p:spPr>
          <a:xfrm>
            <a:off x="379700" y="237950"/>
            <a:ext cx="1388826" cy="781226"/>
          </a:xfrm>
          <a:prstGeom prst="rect">
            <a:avLst/>
          </a:prstGeom>
          <a:noFill/>
          <a:ln>
            <a:noFill/>
          </a:ln>
        </p:spPr>
      </p:pic>
      <p:sp>
        <p:nvSpPr>
          <p:cNvPr id="299" name="Google Shape;299;p28"/>
          <p:cNvSpPr txBox="1"/>
          <p:nvPr/>
        </p:nvSpPr>
        <p:spPr>
          <a:xfrm>
            <a:off x="703125" y="2151388"/>
            <a:ext cx="4932000" cy="185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rgbClr val="1A1816"/>
                </a:solidFill>
                <a:latin typeface="Roboto"/>
                <a:ea typeface="Roboto"/>
                <a:cs typeface="Roboto"/>
                <a:sym typeface="Roboto"/>
              </a:rPr>
              <a:t>Andy Parker, a San Diego native, was a professional athlete for 7 years, drafted by the Raiders and played also for the San Diego Chargers. He graduated from the University of Utah and has been married for 38 years with three grown kids. Andy has been in real estate since the mid 80's with flipping and building homes and has owned and operated many businesses. Andy is a real estate broker, founder of a real estate tech company, president of an </a:t>
            </a:r>
            <a:r>
              <a:rPr lang="en" sz="1200">
                <a:solidFill>
                  <a:srgbClr val="1A1816"/>
                </a:solidFill>
                <a:latin typeface="Roboto"/>
                <a:ea typeface="Roboto"/>
                <a:cs typeface="Roboto"/>
                <a:sym typeface="Roboto"/>
              </a:rPr>
              <a:t>affordable</a:t>
            </a:r>
            <a:r>
              <a:rPr lang="en" sz="1200">
                <a:solidFill>
                  <a:srgbClr val="1A1816"/>
                </a:solidFill>
                <a:latin typeface="Roboto"/>
                <a:ea typeface="Roboto"/>
                <a:cs typeface="Roboto"/>
                <a:sym typeface="Roboto"/>
              </a:rPr>
              <a:t> housing non-profit, health enthusiast and entrepreneur.</a:t>
            </a:r>
            <a:endParaRPr sz="1800">
              <a:solidFill>
                <a:srgbClr val="646464"/>
              </a:solidFill>
              <a:latin typeface="Roboto"/>
              <a:ea typeface="Roboto"/>
              <a:cs typeface="Roboto"/>
              <a:sym typeface="Roboto"/>
            </a:endParaRPr>
          </a:p>
        </p:txBody>
      </p:sp>
      <p:sp>
        <p:nvSpPr>
          <p:cNvPr id="300" name="Google Shape;300;p28"/>
          <p:cNvSpPr txBox="1"/>
          <p:nvPr/>
        </p:nvSpPr>
        <p:spPr>
          <a:xfrm>
            <a:off x="739200" y="1481800"/>
            <a:ext cx="3832800" cy="66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500">
                <a:solidFill>
                  <a:schemeClr val="dk1"/>
                </a:solidFill>
                <a:latin typeface="Roboto"/>
                <a:ea typeface="Roboto"/>
                <a:cs typeface="Roboto"/>
                <a:sym typeface="Roboto"/>
              </a:rPr>
              <a:t>Meet</a:t>
            </a:r>
            <a:r>
              <a:rPr lang="en" sz="3500">
                <a:solidFill>
                  <a:srgbClr val="006AB8"/>
                </a:solidFill>
                <a:latin typeface="Roboto"/>
                <a:ea typeface="Roboto"/>
                <a:cs typeface="Roboto"/>
                <a:sym typeface="Roboto"/>
              </a:rPr>
              <a:t> Andy Parker</a:t>
            </a:r>
            <a:endParaRPr sz="3500">
              <a:solidFill>
                <a:srgbClr val="006AB8"/>
              </a:solidFill>
              <a:latin typeface="Roboto"/>
              <a:ea typeface="Roboto"/>
              <a:cs typeface="Roboto"/>
              <a:sym typeface="Roboto"/>
            </a:endParaRPr>
          </a:p>
        </p:txBody>
      </p:sp>
      <p:pic>
        <p:nvPicPr>
          <p:cNvPr id="301" name="Google Shape;301;p28"/>
          <p:cNvPicPr preferRelativeResize="0"/>
          <p:nvPr/>
        </p:nvPicPr>
        <p:blipFill rotWithShape="1">
          <a:blip r:embed="rId4">
            <a:alphaModFix/>
          </a:blip>
          <a:srcRect b="0" l="436" r="436" t="0"/>
          <a:stretch/>
        </p:blipFill>
        <p:spPr>
          <a:xfrm>
            <a:off x="5692125" y="569100"/>
            <a:ext cx="2863800" cy="3612300"/>
          </a:xfrm>
          <a:prstGeom prst="roundRect">
            <a:avLst>
              <a:gd fmla="val 13113" name="adj"/>
            </a:avLst>
          </a:prstGeom>
          <a:noFill/>
          <a:ln>
            <a:noFill/>
          </a:ln>
        </p:spPr>
      </p:pic>
      <p:cxnSp>
        <p:nvCxnSpPr>
          <p:cNvPr id="302" name="Google Shape;302;p28"/>
          <p:cNvCxnSpPr/>
          <p:nvPr/>
        </p:nvCxnSpPr>
        <p:spPr>
          <a:xfrm>
            <a:off x="-3530012" y="2171600"/>
            <a:ext cx="7867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9"/>
          <p:cNvSpPr txBox="1"/>
          <p:nvPr/>
        </p:nvSpPr>
        <p:spPr>
          <a:xfrm>
            <a:off x="1824300" y="300475"/>
            <a:ext cx="5495400" cy="66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500">
                <a:solidFill>
                  <a:schemeClr val="dk1"/>
                </a:solidFill>
                <a:latin typeface="Roboto"/>
                <a:ea typeface="Roboto"/>
                <a:cs typeface="Roboto"/>
                <a:sym typeface="Roboto"/>
              </a:rPr>
              <a:t>Our Professional </a:t>
            </a:r>
            <a:r>
              <a:rPr lang="en" sz="3500">
                <a:solidFill>
                  <a:srgbClr val="006AB8"/>
                </a:solidFill>
                <a:latin typeface="Roboto"/>
                <a:ea typeface="Roboto"/>
                <a:cs typeface="Roboto"/>
                <a:sym typeface="Roboto"/>
              </a:rPr>
              <a:t>Team</a:t>
            </a:r>
            <a:endParaRPr sz="3500">
              <a:solidFill>
                <a:srgbClr val="006AB8"/>
              </a:solidFill>
              <a:latin typeface="Roboto"/>
              <a:ea typeface="Roboto"/>
              <a:cs typeface="Roboto"/>
              <a:sym typeface="Roboto"/>
            </a:endParaRPr>
          </a:p>
        </p:txBody>
      </p:sp>
      <p:sp>
        <p:nvSpPr>
          <p:cNvPr id="308" name="Google Shape;308;p29"/>
          <p:cNvSpPr txBox="1"/>
          <p:nvPr/>
        </p:nvSpPr>
        <p:spPr>
          <a:xfrm>
            <a:off x="663375" y="970075"/>
            <a:ext cx="7974600" cy="5919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1150">
                <a:solidFill>
                  <a:schemeClr val="dk1"/>
                </a:solidFill>
                <a:latin typeface="Roboto"/>
                <a:ea typeface="Roboto"/>
                <a:cs typeface="Roboto"/>
                <a:sym typeface="Roboto"/>
              </a:rPr>
              <a:t>Our team provides everything you need for better results.  Andy Parker’s unique sales method, Craig creates the best first impression and maximizes exposure and Kevin’s knowledge and experience helps deals close and close on time!</a:t>
            </a:r>
            <a:endParaRPr sz="1150">
              <a:solidFill>
                <a:schemeClr val="dk1"/>
              </a:solidFill>
              <a:latin typeface="Roboto"/>
              <a:ea typeface="Roboto"/>
              <a:cs typeface="Roboto"/>
              <a:sym typeface="Roboto"/>
            </a:endParaRPr>
          </a:p>
        </p:txBody>
      </p:sp>
      <p:sp>
        <p:nvSpPr>
          <p:cNvPr id="309" name="Google Shape;309;p29"/>
          <p:cNvSpPr txBox="1"/>
          <p:nvPr/>
        </p:nvSpPr>
        <p:spPr>
          <a:xfrm>
            <a:off x="895225" y="4064300"/>
            <a:ext cx="1199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06AB8"/>
                </a:solidFill>
                <a:latin typeface="Playfair Display"/>
                <a:ea typeface="Playfair Display"/>
                <a:cs typeface="Playfair Display"/>
                <a:sym typeface="Playfair Display"/>
              </a:rPr>
              <a:t>Andy Parker</a:t>
            </a:r>
            <a:endParaRPr sz="1200">
              <a:solidFill>
                <a:srgbClr val="006AB8"/>
              </a:solidFill>
              <a:latin typeface="Playfair Display"/>
              <a:ea typeface="Playfair Display"/>
              <a:cs typeface="Playfair Display"/>
              <a:sym typeface="Playfair Display"/>
            </a:endParaRPr>
          </a:p>
        </p:txBody>
      </p:sp>
      <p:sp>
        <p:nvSpPr>
          <p:cNvPr id="310" name="Google Shape;310;p29"/>
          <p:cNvSpPr txBox="1"/>
          <p:nvPr/>
        </p:nvSpPr>
        <p:spPr>
          <a:xfrm>
            <a:off x="879575" y="4357400"/>
            <a:ext cx="1318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222222"/>
                </a:solidFill>
                <a:latin typeface="Roboto"/>
                <a:ea typeface="Roboto"/>
                <a:cs typeface="Roboto"/>
                <a:sym typeface="Roboto"/>
              </a:rPr>
              <a:t>Founder | Broker</a:t>
            </a:r>
            <a:endParaRPr sz="1000">
              <a:solidFill>
                <a:srgbClr val="222222"/>
              </a:solidFill>
              <a:latin typeface="Roboto"/>
              <a:ea typeface="Roboto"/>
              <a:cs typeface="Roboto"/>
              <a:sym typeface="Roboto"/>
            </a:endParaRPr>
          </a:p>
        </p:txBody>
      </p:sp>
      <p:sp>
        <p:nvSpPr>
          <p:cNvPr id="311" name="Google Shape;311;p29"/>
          <p:cNvSpPr txBox="1"/>
          <p:nvPr/>
        </p:nvSpPr>
        <p:spPr>
          <a:xfrm>
            <a:off x="5106625" y="4349525"/>
            <a:ext cx="14754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Roboto"/>
                <a:ea typeface="Roboto"/>
                <a:cs typeface="Roboto"/>
                <a:sym typeface="Roboto"/>
              </a:rPr>
              <a:t>Marketing / Brand Specialist</a:t>
            </a:r>
            <a:endParaRPr sz="1000">
              <a:solidFill>
                <a:schemeClr val="dk1"/>
              </a:solidFill>
              <a:latin typeface="Roboto"/>
              <a:ea typeface="Roboto"/>
              <a:cs typeface="Roboto"/>
              <a:sym typeface="Roboto"/>
            </a:endParaRPr>
          </a:p>
        </p:txBody>
      </p:sp>
      <p:sp>
        <p:nvSpPr>
          <p:cNvPr id="312" name="Google Shape;312;p29"/>
          <p:cNvSpPr txBox="1"/>
          <p:nvPr/>
        </p:nvSpPr>
        <p:spPr>
          <a:xfrm>
            <a:off x="2983575" y="4064288"/>
            <a:ext cx="1475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06AB8"/>
                </a:solidFill>
                <a:latin typeface="Playfair Display"/>
                <a:ea typeface="Playfair Display"/>
                <a:cs typeface="Playfair Display"/>
                <a:sym typeface="Playfair Display"/>
              </a:rPr>
              <a:t>Kevin Burke, J.D.</a:t>
            </a:r>
            <a:endParaRPr sz="1200">
              <a:solidFill>
                <a:srgbClr val="006AB8"/>
              </a:solidFill>
              <a:latin typeface="Playfair Display"/>
              <a:ea typeface="Playfair Display"/>
              <a:cs typeface="Playfair Display"/>
              <a:sym typeface="Playfair Display"/>
            </a:endParaRPr>
          </a:p>
        </p:txBody>
      </p:sp>
      <p:sp>
        <p:nvSpPr>
          <p:cNvPr id="313" name="Google Shape;313;p29"/>
          <p:cNvSpPr txBox="1"/>
          <p:nvPr/>
        </p:nvSpPr>
        <p:spPr>
          <a:xfrm>
            <a:off x="2823153" y="4357400"/>
            <a:ext cx="1719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222222"/>
                </a:solidFill>
                <a:latin typeface="Roboto"/>
                <a:ea typeface="Roboto"/>
                <a:cs typeface="Roboto"/>
                <a:sym typeface="Roboto"/>
              </a:rPr>
              <a:t>Transaction Manager / Legal </a:t>
            </a:r>
            <a:r>
              <a:rPr lang="en" sz="1000">
                <a:solidFill>
                  <a:srgbClr val="222222"/>
                </a:solidFill>
                <a:latin typeface="Roboto"/>
                <a:ea typeface="Roboto"/>
                <a:cs typeface="Roboto"/>
                <a:sym typeface="Roboto"/>
              </a:rPr>
              <a:t>Compliance</a:t>
            </a:r>
            <a:endParaRPr sz="1000">
              <a:solidFill>
                <a:srgbClr val="222222"/>
              </a:solidFill>
              <a:latin typeface="Roboto"/>
              <a:ea typeface="Roboto"/>
              <a:cs typeface="Roboto"/>
              <a:sym typeface="Roboto"/>
            </a:endParaRPr>
          </a:p>
        </p:txBody>
      </p:sp>
      <p:sp>
        <p:nvSpPr>
          <p:cNvPr id="314" name="Google Shape;314;p29"/>
          <p:cNvSpPr/>
          <p:nvPr/>
        </p:nvSpPr>
        <p:spPr>
          <a:xfrm>
            <a:off x="-475800" y="-1149175"/>
            <a:ext cx="1986000" cy="1986000"/>
          </a:xfrm>
          <a:prstGeom prst="ellipse">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 name="Google Shape;315;p29"/>
          <p:cNvSpPr/>
          <p:nvPr/>
        </p:nvSpPr>
        <p:spPr>
          <a:xfrm>
            <a:off x="8004275" y="4433600"/>
            <a:ext cx="2136300" cy="21372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6" name="Google Shape;316;p29"/>
          <p:cNvSpPr txBox="1"/>
          <p:nvPr/>
        </p:nvSpPr>
        <p:spPr>
          <a:xfrm>
            <a:off x="5244763" y="4064300"/>
            <a:ext cx="1199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06AB8"/>
                </a:solidFill>
                <a:latin typeface="Playfair Display"/>
                <a:ea typeface="Playfair Display"/>
                <a:cs typeface="Playfair Display"/>
                <a:sym typeface="Playfair Display"/>
              </a:rPr>
              <a:t>Craig Yuill</a:t>
            </a:r>
            <a:endParaRPr sz="1200">
              <a:solidFill>
                <a:srgbClr val="006AB8"/>
              </a:solidFill>
              <a:latin typeface="Playfair Display"/>
              <a:ea typeface="Playfair Display"/>
              <a:cs typeface="Playfair Display"/>
              <a:sym typeface="Playfair Display"/>
            </a:endParaRPr>
          </a:p>
        </p:txBody>
      </p:sp>
      <p:pic>
        <p:nvPicPr>
          <p:cNvPr id="317" name="Google Shape;317;p29"/>
          <p:cNvPicPr preferRelativeResize="0"/>
          <p:nvPr/>
        </p:nvPicPr>
        <p:blipFill>
          <a:blip r:embed="rId3">
            <a:alphaModFix/>
          </a:blip>
          <a:stretch>
            <a:fillRect/>
          </a:stretch>
        </p:blipFill>
        <p:spPr>
          <a:xfrm>
            <a:off x="614750" y="1724225"/>
            <a:ext cx="1963200" cy="2320575"/>
          </a:xfrm>
          <a:prstGeom prst="rect">
            <a:avLst/>
          </a:prstGeom>
          <a:noFill/>
          <a:ln>
            <a:noFill/>
          </a:ln>
        </p:spPr>
      </p:pic>
      <p:pic>
        <p:nvPicPr>
          <p:cNvPr id="318" name="Google Shape;318;p29"/>
          <p:cNvPicPr preferRelativeResize="0"/>
          <p:nvPr/>
        </p:nvPicPr>
        <p:blipFill>
          <a:blip r:embed="rId4">
            <a:alphaModFix/>
          </a:blip>
          <a:stretch>
            <a:fillRect/>
          </a:stretch>
        </p:blipFill>
        <p:spPr>
          <a:xfrm>
            <a:off x="2739675" y="1710450"/>
            <a:ext cx="1963200" cy="2320531"/>
          </a:xfrm>
          <a:prstGeom prst="rect">
            <a:avLst/>
          </a:prstGeom>
          <a:noFill/>
          <a:ln>
            <a:noFill/>
          </a:ln>
        </p:spPr>
      </p:pic>
      <p:pic>
        <p:nvPicPr>
          <p:cNvPr id="319" name="Google Shape;319;p29"/>
          <p:cNvPicPr preferRelativeResize="0"/>
          <p:nvPr/>
        </p:nvPicPr>
        <p:blipFill>
          <a:blip r:embed="rId5">
            <a:alphaModFix/>
          </a:blip>
          <a:stretch>
            <a:fillRect/>
          </a:stretch>
        </p:blipFill>
        <p:spPr>
          <a:xfrm>
            <a:off x="4862726" y="1724225"/>
            <a:ext cx="1963200" cy="2320593"/>
          </a:xfrm>
          <a:prstGeom prst="rect">
            <a:avLst/>
          </a:prstGeom>
          <a:noFill/>
          <a:ln>
            <a:noFill/>
          </a:ln>
        </p:spPr>
      </p:pic>
      <p:pic>
        <p:nvPicPr>
          <p:cNvPr id="320" name="Google Shape;320;p29"/>
          <p:cNvPicPr preferRelativeResize="0"/>
          <p:nvPr/>
        </p:nvPicPr>
        <p:blipFill>
          <a:blip r:embed="rId6">
            <a:alphaModFix/>
          </a:blip>
          <a:stretch>
            <a:fillRect/>
          </a:stretch>
        </p:blipFill>
        <p:spPr>
          <a:xfrm>
            <a:off x="6985776" y="1724225"/>
            <a:ext cx="1963200" cy="2320593"/>
          </a:xfrm>
          <a:prstGeom prst="rect">
            <a:avLst/>
          </a:prstGeom>
          <a:noFill/>
          <a:ln>
            <a:noFill/>
          </a:ln>
        </p:spPr>
      </p:pic>
      <p:sp>
        <p:nvSpPr>
          <p:cNvPr id="321" name="Google Shape;321;p29"/>
          <p:cNvSpPr txBox="1"/>
          <p:nvPr/>
        </p:nvSpPr>
        <p:spPr>
          <a:xfrm>
            <a:off x="6985625" y="4132625"/>
            <a:ext cx="1963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006AB8"/>
                </a:solidFill>
                <a:latin typeface="Playfair Display"/>
                <a:ea typeface="Playfair Display"/>
                <a:cs typeface="Playfair Display"/>
                <a:sym typeface="Playfair Display"/>
              </a:rPr>
              <a:t>Stephanie Miscikowski</a:t>
            </a:r>
            <a:endParaRPr sz="1200">
              <a:solidFill>
                <a:srgbClr val="006AB8"/>
              </a:solidFill>
              <a:latin typeface="Playfair Display"/>
              <a:ea typeface="Playfair Display"/>
              <a:cs typeface="Playfair Display"/>
              <a:sym typeface="Playfair Display"/>
            </a:endParaRPr>
          </a:p>
        </p:txBody>
      </p:sp>
      <p:sp>
        <p:nvSpPr>
          <p:cNvPr id="322" name="Google Shape;322;p29"/>
          <p:cNvSpPr txBox="1"/>
          <p:nvPr/>
        </p:nvSpPr>
        <p:spPr>
          <a:xfrm>
            <a:off x="7146200" y="4356650"/>
            <a:ext cx="166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Accountant / Onboarding Specialist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0"/>
          <p:cNvSpPr/>
          <p:nvPr/>
        </p:nvSpPr>
        <p:spPr>
          <a:xfrm>
            <a:off x="4213850" y="334750"/>
            <a:ext cx="4005600" cy="4338600"/>
          </a:xfrm>
          <a:prstGeom prst="roundRect">
            <a:avLst>
              <a:gd fmla="val 11782" name="adj"/>
            </a:avLst>
          </a:prstGeom>
          <a:noFill/>
          <a:ln cap="flat" cmpd="sng" w="9525">
            <a:solidFill>
              <a:srgbClr val="9C9C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8" name="Google Shape;328;p30"/>
          <p:cNvPicPr preferRelativeResize="0"/>
          <p:nvPr/>
        </p:nvPicPr>
        <p:blipFill rotWithShape="1">
          <a:blip r:embed="rId3">
            <a:alphaModFix/>
          </a:blip>
          <a:srcRect b="2047" l="31017" r="24197" t="18914"/>
          <a:stretch/>
        </p:blipFill>
        <p:spPr>
          <a:xfrm>
            <a:off x="4307486" y="431573"/>
            <a:ext cx="3804000" cy="4147200"/>
          </a:xfrm>
          <a:prstGeom prst="roundRect">
            <a:avLst>
              <a:gd fmla="val 10260" name="adj"/>
            </a:avLst>
          </a:prstGeom>
          <a:noFill/>
          <a:ln>
            <a:noFill/>
          </a:ln>
        </p:spPr>
      </p:pic>
      <p:sp>
        <p:nvSpPr>
          <p:cNvPr id="329" name="Google Shape;329;p30"/>
          <p:cNvSpPr/>
          <p:nvPr/>
        </p:nvSpPr>
        <p:spPr>
          <a:xfrm>
            <a:off x="-1040600" y="-1378550"/>
            <a:ext cx="2569800" cy="2569800"/>
          </a:xfrm>
          <a:prstGeom prst="ellipse">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0" name="Google Shape;330;p30"/>
          <p:cNvSpPr/>
          <p:nvPr/>
        </p:nvSpPr>
        <p:spPr>
          <a:xfrm>
            <a:off x="8061875" y="4673350"/>
            <a:ext cx="1828200" cy="18288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 name="Google Shape;331;p30"/>
          <p:cNvSpPr txBox="1"/>
          <p:nvPr/>
        </p:nvSpPr>
        <p:spPr>
          <a:xfrm>
            <a:off x="359300" y="1486375"/>
            <a:ext cx="3022800" cy="66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500">
                <a:solidFill>
                  <a:srgbClr val="222222"/>
                </a:solidFill>
                <a:latin typeface="Playfair Display"/>
                <a:ea typeface="Playfair Display"/>
                <a:cs typeface="Playfair Display"/>
                <a:sym typeface="Playfair Display"/>
              </a:rPr>
              <a:t>Next </a:t>
            </a:r>
            <a:r>
              <a:rPr lang="en" sz="3500">
                <a:solidFill>
                  <a:srgbClr val="006AB8"/>
                </a:solidFill>
                <a:latin typeface="Playfair Display"/>
                <a:ea typeface="Playfair Display"/>
                <a:cs typeface="Playfair Display"/>
                <a:sym typeface="Playfair Display"/>
              </a:rPr>
              <a:t>Steps</a:t>
            </a:r>
            <a:endParaRPr sz="3500">
              <a:solidFill>
                <a:srgbClr val="006AB8"/>
              </a:solidFill>
              <a:latin typeface="Playfair Display"/>
              <a:ea typeface="Playfair Display"/>
              <a:cs typeface="Playfair Display"/>
              <a:sym typeface="Playfair Display"/>
            </a:endParaRPr>
          </a:p>
        </p:txBody>
      </p:sp>
      <p:sp>
        <p:nvSpPr>
          <p:cNvPr id="332" name="Google Shape;332;p30"/>
          <p:cNvSpPr txBox="1"/>
          <p:nvPr/>
        </p:nvSpPr>
        <p:spPr>
          <a:xfrm>
            <a:off x="362275" y="3152725"/>
            <a:ext cx="2921400" cy="1377600"/>
          </a:xfrm>
          <a:prstGeom prst="rect">
            <a:avLst/>
          </a:prstGeom>
          <a:noFill/>
          <a:ln>
            <a:noFill/>
          </a:ln>
        </p:spPr>
        <p:txBody>
          <a:bodyPr anchorCtr="0" anchor="t" bIns="91425" lIns="91425" spcFirstLastPara="1" rIns="91425" wrap="square" tIns="91425">
            <a:spAutoFit/>
          </a:bodyPr>
          <a:lstStyle/>
          <a:p>
            <a:pPr indent="-307975" lvl="0" marL="457200" rtl="0" algn="l">
              <a:lnSpc>
                <a:spcPct val="130000"/>
              </a:lnSpc>
              <a:spcBef>
                <a:spcPts val="0"/>
              </a:spcBef>
              <a:spcAft>
                <a:spcPts val="0"/>
              </a:spcAft>
              <a:buClr>
                <a:schemeClr val="dk1"/>
              </a:buClr>
              <a:buSzPts val="1250"/>
              <a:buFont typeface="Roboto"/>
              <a:buAutoNum type="arabicPeriod"/>
            </a:pPr>
            <a:r>
              <a:rPr lang="en" sz="1250">
                <a:solidFill>
                  <a:schemeClr val="dk1"/>
                </a:solidFill>
                <a:latin typeface="Roboto"/>
                <a:ea typeface="Roboto"/>
                <a:cs typeface="Roboto"/>
                <a:sym typeface="Roboto"/>
              </a:rPr>
              <a:t>If you </a:t>
            </a:r>
            <a:r>
              <a:rPr lang="en" sz="1250">
                <a:solidFill>
                  <a:schemeClr val="dk1"/>
                </a:solidFill>
                <a:latin typeface="Roboto"/>
                <a:ea typeface="Roboto"/>
                <a:cs typeface="Roboto"/>
                <a:sym typeface="Roboto"/>
              </a:rPr>
              <a:t>have</a:t>
            </a:r>
            <a:r>
              <a:rPr lang="en" sz="1250">
                <a:solidFill>
                  <a:schemeClr val="dk1"/>
                </a:solidFill>
                <a:latin typeface="Roboto"/>
                <a:ea typeface="Roboto"/>
                <a:cs typeface="Roboto"/>
                <a:sym typeface="Roboto"/>
              </a:rPr>
              <a:t> questions give Andy a call at </a:t>
            </a:r>
            <a:r>
              <a:rPr b="1" lang="en" sz="1250">
                <a:solidFill>
                  <a:schemeClr val="dk1"/>
                </a:solidFill>
                <a:latin typeface="Roboto"/>
                <a:ea typeface="Roboto"/>
                <a:cs typeface="Roboto"/>
                <a:sym typeface="Roboto"/>
              </a:rPr>
              <a:t>858.414.3661</a:t>
            </a:r>
            <a:endParaRPr b="1" sz="1250">
              <a:solidFill>
                <a:schemeClr val="dk1"/>
              </a:solidFill>
              <a:latin typeface="Roboto"/>
              <a:ea typeface="Roboto"/>
              <a:cs typeface="Roboto"/>
              <a:sym typeface="Roboto"/>
            </a:endParaRPr>
          </a:p>
          <a:p>
            <a:pPr indent="-307975" lvl="0" marL="457200" rtl="0" algn="l">
              <a:lnSpc>
                <a:spcPct val="130000"/>
              </a:lnSpc>
              <a:spcBef>
                <a:spcPts val="0"/>
              </a:spcBef>
              <a:spcAft>
                <a:spcPts val="0"/>
              </a:spcAft>
              <a:buClr>
                <a:schemeClr val="dk1"/>
              </a:buClr>
              <a:buSzPts val="1250"/>
              <a:buFont typeface="Roboto"/>
              <a:buAutoNum type="arabicPeriod"/>
            </a:pPr>
            <a:r>
              <a:rPr lang="en" sz="1250">
                <a:solidFill>
                  <a:schemeClr val="dk1"/>
                </a:solidFill>
                <a:latin typeface="Roboto"/>
                <a:ea typeface="Roboto"/>
                <a:cs typeface="Roboto"/>
                <a:sym typeface="Roboto"/>
              </a:rPr>
              <a:t>To book an </a:t>
            </a:r>
            <a:r>
              <a:rPr lang="en" sz="1250">
                <a:solidFill>
                  <a:schemeClr val="dk1"/>
                </a:solidFill>
                <a:latin typeface="Roboto"/>
                <a:ea typeface="Roboto"/>
                <a:cs typeface="Roboto"/>
                <a:sym typeface="Roboto"/>
              </a:rPr>
              <a:t>appointment</a:t>
            </a:r>
            <a:r>
              <a:rPr lang="en" sz="1250">
                <a:solidFill>
                  <a:schemeClr val="dk1"/>
                </a:solidFill>
                <a:latin typeface="Roboto"/>
                <a:ea typeface="Roboto"/>
                <a:cs typeface="Roboto"/>
                <a:sym typeface="Roboto"/>
              </a:rPr>
              <a:t> for Andy to tour your home and gather more info </a:t>
            </a:r>
            <a:r>
              <a:rPr lang="en" sz="1250" u="sng">
                <a:solidFill>
                  <a:schemeClr val="hlink"/>
                </a:solidFill>
                <a:latin typeface="Roboto"/>
                <a:ea typeface="Roboto"/>
                <a:cs typeface="Roboto"/>
                <a:sym typeface="Roboto"/>
                <a:hlinkClick r:id="rId4"/>
              </a:rPr>
              <a:t>click here</a:t>
            </a:r>
            <a:endParaRPr sz="1250">
              <a:solidFill>
                <a:schemeClr val="dk1"/>
              </a:solidFill>
              <a:latin typeface="Roboto"/>
              <a:ea typeface="Roboto"/>
              <a:cs typeface="Roboto"/>
              <a:sym typeface="Roboto"/>
            </a:endParaRPr>
          </a:p>
        </p:txBody>
      </p:sp>
      <p:sp>
        <p:nvSpPr>
          <p:cNvPr id="333" name="Google Shape;333;p30"/>
          <p:cNvSpPr txBox="1"/>
          <p:nvPr/>
        </p:nvSpPr>
        <p:spPr>
          <a:xfrm>
            <a:off x="362275" y="2631350"/>
            <a:ext cx="33729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rgbClr val="242424"/>
                </a:solidFill>
                <a:latin typeface="Roboto"/>
                <a:ea typeface="Roboto"/>
                <a:cs typeface="Roboto"/>
                <a:sym typeface="Roboto"/>
              </a:rPr>
              <a:t>Tour you home and set the “Coming Soon” date.  </a:t>
            </a:r>
            <a:endParaRPr sz="1150">
              <a:solidFill>
                <a:srgbClr val="242424"/>
              </a:solidFill>
              <a:latin typeface="Roboto"/>
              <a:ea typeface="Roboto"/>
              <a:cs typeface="Roboto"/>
              <a:sym typeface="Roboto"/>
            </a:endParaRPr>
          </a:p>
        </p:txBody>
      </p:sp>
      <p:sp>
        <p:nvSpPr>
          <p:cNvPr id="334" name="Google Shape;334;p30"/>
          <p:cNvSpPr txBox="1"/>
          <p:nvPr/>
        </p:nvSpPr>
        <p:spPr>
          <a:xfrm>
            <a:off x="3579300" y="4771375"/>
            <a:ext cx="1884600" cy="3078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800">
                <a:solidFill>
                  <a:srgbClr val="9C9C9C"/>
                </a:solidFill>
                <a:latin typeface="Raleway"/>
                <a:ea typeface="Raleway"/>
                <a:cs typeface="Raleway"/>
                <a:sym typeface="Raleway"/>
              </a:rPr>
              <a:t>w w w . y o u r w e b s i t e . c o m</a:t>
            </a:r>
            <a:endParaRPr sz="800">
              <a:solidFill>
                <a:srgbClr val="9C9C9C"/>
              </a:solidFill>
              <a:latin typeface="Raleway"/>
              <a:ea typeface="Raleway"/>
              <a:cs typeface="Raleway"/>
              <a:sym typeface="Raleway"/>
            </a:endParaRPr>
          </a:p>
        </p:txBody>
      </p:sp>
      <p:pic>
        <p:nvPicPr>
          <p:cNvPr id="335" name="Google Shape;335;p30"/>
          <p:cNvPicPr preferRelativeResize="0"/>
          <p:nvPr/>
        </p:nvPicPr>
        <p:blipFill>
          <a:blip r:embed="rId5">
            <a:alphaModFix/>
          </a:blip>
          <a:stretch>
            <a:fillRect/>
          </a:stretch>
        </p:blipFill>
        <p:spPr>
          <a:xfrm>
            <a:off x="7912528" y="4263200"/>
            <a:ext cx="1231473" cy="69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1"/>
          <p:cNvSpPr/>
          <p:nvPr/>
        </p:nvSpPr>
        <p:spPr>
          <a:xfrm>
            <a:off x="-1339550" y="-1454550"/>
            <a:ext cx="3451500" cy="3451500"/>
          </a:xfrm>
          <a:prstGeom prst="ellipse">
            <a:avLst/>
          </a:prstGeom>
          <a:solidFill>
            <a:srgbClr val="F7F7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31"/>
          <p:cNvSpPr/>
          <p:nvPr/>
        </p:nvSpPr>
        <p:spPr>
          <a:xfrm>
            <a:off x="7952900" y="4394825"/>
            <a:ext cx="2217600" cy="21057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2" name="Google Shape;342;p31"/>
          <p:cNvSpPr txBox="1"/>
          <p:nvPr/>
        </p:nvSpPr>
        <p:spPr>
          <a:xfrm>
            <a:off x="4068850" y="2091113"/>
            <a:ext cx="3800100" cy="877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5000">
                <a:solidFill>
                  <a:srgbClr val="222222"/>
                </a:solidFill>
                <a:latin typeface="Roboto"/>
                <a:ea typeface="Roboto"/>
                <a:cs typeface="Roboto"/>
                <a:sym typeface="Roboto"/>
              </a:rPr>
              <a:t>Thank </a:t>
            </a:r>
            <a:r>
              <a:rPr lang="en" sz="5000">
                <a:solidFill>
                  <a:srgbClr val="006AB8"/>
                </a:solidFill>
                <a:latin typeface="Roboto"/>
                <a:ea typeface="Roboto"/>
                <a:cs typeface="Roboto"/>
                <a:sym typeface="Roboto"/>
              </a:rPr>
              <a:t>You!</a:t>
            </a:r>
            <a:endParaRPr sz="5000">
              <a:solidFill>
                <a:srgbClr val="006AB8"/>
              </a:solidFill>
              <a:latin typeface="Roboto"/>
              <a:ea typeface="Roboto"/>
              <a:cs typeface="Roboto"/>
              <a:sym typeface="Roboto"/>
            </a:endParaRPr>
          </a:p>
        </p:txBody>
      </p:sp>
      <p:sp>
        <p:nvSpPr>
          <p:cNvPr id="343" name="Google Shape;343;p31"/>
          <p:cNvSpPr/>
          <p:nvPr/>
        </p:nvSpPr>
        <p:spPr>
          <a:xfrm>
            <a:off x="458175" y="979775"/>
            <a:ext cx="3214800" cy="3183000"/>
          </a:xfrm>
          <a:prstGeom prst="roundRect">
            <a:avLst>
              <a:gd fmla="val 10295" name="adj"/>
            </a:avLst>
          </a:prstGeom>
          <a:noFill/>
          <a:ln cap="flat" cmpd="sng" w="9525">
            <a:solidFill>
              <a:srgbClr val="9C9C9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4" name="Google Shape;344;p31"/>
          <p:cNvPicPr preferRelativeResize="0"/>
          <p:nvPr/>
        </p:nvPicPr>
        <p:blipFill rotWithShape="1">
          <a:blip r:embed="rId3">
            <a:alphaModFix/>
          </a:blip>
          <a:srcRect b="504" l="0" r="0" t="504"/>
          <a:stretch/>
        </p:blipFill>
        <p:spPr>
          <a:xfrm>
            <a:off x="525450" y="1047075"/>
            <a:ext cx="3077700" cy="3046500"/>
          </a:xfrm>
          <a:prstGeom prst="roundRect">
            <a:avLst>
              <a:gd fmla="val 9897" name="adj"/>
            </a:avLst>
          </a:prstGeom>
          <a:noFill/>
          <a:ln>
            <a:noFill/>
          </a:ln>
        </p:spPr>
      </p:pic>
      <p:sp>
        <p:nvSpPr>
          <p:cNvPr id="345" name="Google Shape;345;p31"/>
          <p:cNvSpPr txBox="1"/>
          <p:nvPr/>
        </p:nvSpPr>
        <p:spPr>
          <a:xfrm>
            <a:off x="4211950" y="4093575"/>
            <a:ext cx="3700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Roboto"/>
                <a:ea typeface="Roboto"/>
                <a:cs typeface="Roboto"/>
                <a:sym typeface="Roboto"/>
              </a:rPr>
              <a:t>272 E. Via Rancho Pkwy, Suite 245</a:t>
            </a:r>
            <a:endParaRPr sz="13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300">
                <a:solidFill>
                  <a:schemeClr val="dk1"/>
                </a:solidFill>
                <a:latin typeface="Roboto"/>
                <a:ea typeface="Roboto"/>
                <a:cs typeface="Roboto"/>
                <a:sym typeface="Roboto"/>
              </a:rPr>
              <a:t>Escondido, CA 92025 </a:t>
            </a:r>
            <a:endParaRPr sz="2300">
              <a:solidFill>
                <a:schemeClr val="dk1"/>
              </a:solidFill>
            </a:endParaRPr>
          </a:p>
        </p:txBody>
      </p:sp>
      <p:sp>
        <p:nvSpPr>
          <p:cNvPr id="346" name="Google Shape;346;p31"/>
          <p:cNvSpPr txBox="1"/>
          <p:nvPr/>
        </p:nvSpPr>
        <p:spPr>
          <a:xfrm>
            <a:off x="4211950" y="3135150"/>
            <a:ext cx="27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andyparker@smart.realestate</a:t>
            </a:r>
            <a:endParaRPr>
              <a:latin typeface="Roboto"/>
              <a:ea typeface="Roboto"/>
              <a:cs typeface="Roboto"/>
              <a:sym typeface="Roboto"/>
            </a:endParaRPr>
          </a:p>
        </p:txBody>
      </p:sp>
      <p:pic>
        <p:nvPicPr>
          <p:cNvPr id="347" name="Google Shape;347;p31"/>
          <p:cNvPicPr preferRelativeResize="0"/>
          <p:nvPr/>
        </p:nvPicPr>
        <p:blipFill>
          <a:blip r:embed="rId4">
            <a:alphaModFix/>
          </a:blip>
          <a:stretch>
            <a:fillRect/>
          </a:stretch>
        </p:blipFill>
        <p:spPr>
          <a:xfrm>
            <a:off x="4943611" y="1047075"/>
            <a:ext cx="1559475" cy="877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p:nvPr/>
        </p:nvSpPr>
        <p:spPr>
          <a:xfrm>
            <a:off x="-3283625" y="-1033625"/>
            <a:ext cx="7442700" cy="7442700"/>
          </a:xfrm>
          <a:prstGeom prst="ellipse">
            <a:avLst/>
          </a:prstGeom>
          <a:solidFill>
            <a:srgbClr val="1A18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 name="Google Shape;65;p14"/>
          <p:cNvSpPr/>
          <p:nvPr/>
        </p:nvSpPr>
        <p:spPr>
          <a:xfrm>
            <a:off x="4265950" y="356100"/>
            <a:ext cx="4252800" cy="4299000"/>
          </a:xfrm>
          <a:prstGeom prst="roundRect">
            <a:avLst>
              <a:gd fmla="val 22392" name="adj"/>
            </a:avLst>
          </a:prstGeom>
          <a:solidFill>
            <a:schemeClr val="lt1"/>
          </a:solidFill>
          <a:ln>
            <a:noFill/>
          </a:ln>
          <a:effectLst>
            <a:outerShdw blurRad="57150" rotWithShape="0" algn="bl" dir="14040000" dist="19050">
              <a:srgbClr val="000000">
                <a:alpha val="2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4698525" y="604225"/>
            <a:ext cx="281850" cy="285100"/>
          </a:xfrm>
          <a:prstGeom prst="rect">
            <a:avLst/>
          </a:prstGeom>
          <a:noFill/>
          <a:ln>
            <a:noFill/>
          </a:ln>
        </p:spPr>
      </p:pic>
      <p:pic>
        <p:nvPicPr>
          <p:cNvPr id="67" name="Google Shape;67;p14"/>
          <p:cNvPicPr preferRelativeResize="0"/>
          <p:nvPr/>
        </p:nvPicPr>
        <p:blipFill>
          <a:blip r:embed="rId4">
            <a:alphaModFix/>
          </a:blip>
          <a:stretch>
            <a:fillRect/>
          </a:stretch>
        </p:blipFill>
        <p:spPr>
          <a:xfrm>
            <a:off x="4705575" y="1679800"/>
            <a:ext cx="267750" cy="267775"/>
          </a:xfrm>
          <a:prstGeom prst="rect">
            <a:avLst/>
          </a:prstGeom>
          <a:noFill/>
          <a:ln>
            <a:noFill/>
          </a:ln>
        </p:spPr>
      </p:pic>
      <p:pic>
        <p:nvPicPr>
          <p:cNvPr id="68" name="Google Shape;68;p14"/>
          <p:cNvPicPr preferRelativeResize="0"/>
          <p:nvPr/>
        </p:nvPicPr>
        <p:blipFill>
          <a:blip r:embed="rId3">
            <a:alphaModFix/>
          </a:blip>
          <a:stretch>
            <a:fillRect/>
          </a:stretch>
        </p:blipFill>
        <p:spPr>
          <a:xfrm>
            <a:off x="4698525" y="2657850"/>
            <a:ext cx="281850" cy="285100"/>
          </a:xfrm>
          <a:prstGeom prst="rect">
            <a:avLst/>
          </a:prstGeom>
          <a:noFill/>
          <a:ln>
            <a:noFill/>
          </a:ln>
        </p:spPr>
      </p:pic>
      <p:pic>
        <p:nvPicPr>
          <p:cNvPr id="69" name="Google Shape;69;p14"/>
          <p:cNvPicPr preferRelativeResize="0"/>
          <p:nvPr/>
        </p:nvPicPr>
        <p:blipFill>
          <a:blip r:embed="rId4">
            <a:alphaModFix/>
          </a:blip>
          <a:stretch>
            <a:fillRect/>
          </a:stretch>
        </p:blipFill>
        <p:spPr>
          <a:xfrm>
            <a:off x="4705575" y="3732025"/>
            <a:ext cx="267750" cy="267775"/>
          </a:xfrm>
          <a:prstGeom prst="rect">
            <a:avLst/>
          </a:prstGeom>
          <a:noFill/>
          <a:ln>
            <a:noFill/>
          </a:ln>
        </p:spPr>
      </p:pic>
      <p:sp>
        <p:nvSpPr>
          <p:cNvPr id="70" name="Google Shape;70;p14"/>
          <p:cNvSpPr txBox="1"/>
          <p:nvPr/>
        </p:nvSpPr>
        <p:spPr>
          <a:xfrm>
            <a:off x="266400" y="1855950"/>
            <a:ext cx="38928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lt1"/>
                </a:solidFill>
                <a:latin typeface="Playfair Display"/>
                <a:ea typeface="Playfair Display"/>
                <a:cs typeface="Playfair Display"/>
                <a:sym typeface="Playfair Display"/>
              </a:rPr>
              <a:t>What Most Agents Do</a:t>
            </a:r>
            <a:endParaRPr sz="2500">
              <a:solidFill>
                <a:schemeClr val="lt1"/>
              </a:solidFill>
              <a:latin typeface="Playfair Display"/>
              <a:ea typeface="Playfair Display"/>
              <a:cs typeface="Playfair Display"/>
              <a:sym typeface="Playfair Display"/>
            </a:endParaRPr>
          </a:p>
          <a:p>
            <a:pPr indent="0" lvl="0" marL="0" rtl="0" algn="l">
              <a:spcBef>
                <a:spcPts val="0"/>
              </a:spcBef>
              <a:spcAft>
                <a:spcPts val="0"/>
              </a:spcAft>
              <a:buNone/>
            </a:pPr>
            <a:r>
              <a:rPr lang="en" sz="2500">
                <a:solidFill>
                  <a:schemeClr val="lt1"/>
                </a:solidFill>
                <a:latin typeface="Playfair Display"/>
                <a:ea typeface="Playfair Display"/>
                <a:cs typeface="Playfair Display"/>
                <a:sym typeface="Playfair Display"/>
              </a:rPr>
              <a:t>That Fail Their Clients…</a:t>
            </a:r>
            <a:r>
              <a:rPr lang="en" sz="2500">
                <a:solidFill>
                  <a:schemeClr val="lt1"/>
                </a:solidFill>
                <a:latin typeface="Noto Serif Georgian"/>
                <a:ea typeface="Noto Serif Georgian"/>
                <a:cs typeface="Noto Serif Georgian"/>
                <a:sym typeface="Noto Serif Georgian"/>
              </a:rPr>
              <a:t> </a:t>
            </a:r>
            <a:endParaRPr sz="2500">
              <a:solidFill>
                <a:schemeClr val="lt1"/>
              </a:solidFill>
              <a:latin typeface="Noto Serif Georgian"/>
              <a:ea typeface="Noto Serif Georgian"/>
              <a:cs typeface="Noto Serif Georgian"/>
              <a:sym typeface="Noto Serif Georgian"/>
            </a:endParaRPr>
          </a:p>
        </p:txBody>
      </p:sp>
      <p:pic>
        <p:nvPicPr>
          <p:cNvPr id="71" name="Google Shape;71;p14"/>
          <p:cNvPicPr preferRelativeResize="0"/>
          <p:nvPr/>
        </p:nvPicPr>
        <p:blipFill>
          <a:blip r:embed="rId5">
            <a:alphaModFix/>
          </a:blip>
          <a:stretch>
            <a:fillRect/>
          </a:stretch>
        </p:blipFill>
        <p:spPr>
          <a:xfrm>
            <a:off x="266400" y="558275"/>
            <a:ext cx="1642399" cy="923849"/>
          </a:xfrm>
          <a:prstGeom prst="rect">
            <a:avLst/>
          </a:prstGeom>
          <a:noFill/>
          <a:ln>
            <a:noFill/>
          </a:ln>
        </p:spPr>
      </p:pic>
      <p:sp>
        <p:nvSpPr>
          <p:cNvPr id="72" name="Google Shape;72;p14"/>
          <p:cNvSpPr txBox="1"/>
          <p:nvPr/>
        </p:nvSpPr>
        <p:spPr>
          <a:xfrm>
            <a:off x="5131375" y="491750"/>
            <a:ext cx="3259200" cy="498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n" sz="1300">
                <a:solidFill>
                  <a:schemeClr val="dk1"/>
                </a:solidFill>
                <a:latin typeface="Roboto"/>
                <a:ea typeface="Roboto"/>
                <a:cs typeface="Roboto"/>
                <a:sym typeface="Roboto"/>
              </a:rPr>
              <a:t>Inadequate Home Preparation </a:t>
            </a:r>
            <a:br>
              <a:rPr lang="en" sz="1300">
                <a:solidFill>
                  <a:schemeClr val="dk1"/>
                </a:solidFill>
                <a:latin typeface="Roboto"/>
                <a:ea typeface="Roboto"/>
                <a:cs typeface="Roboto"/>
                <a:sym typeface="Roboto"/>
              </a:rPr>
            </a:br>
            <a:r>
              <a:rPr lang="en" sz="1300">
                <a:solidFill>
                  <a:schemeClr val="dk1"/>
                </a:solidFill>
                <a:latin typeface="Roboto"/>
                <a:ea typeface="Roboto"/>
                <a:cs typeface="Roboto"/>
                <a:sym typeface="Roboto"/>
              </a:rPr>
              <a:t>You only have one chance at a good first impression.  If it looks like messy, you will not energize the buying pool.</a:t>
            </a:r>
            <a:endParaRPr sz="13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 sz="1300">
                <a:solidFill>
                  <a:schemeClr val="dk1"/>
                </a:solidFill>
                <a:latin typeface="Roboto"/>
                <a:ea typeface="Roboto"/>
                <a:cs typeface="Roboto"/>
                <a:sym typeface="Roboto"/>
              </a:rPr>
              <a:t>Pricing to High (At Retail)</a:t>
            </a:r>
            <a:br>
              <a:rPr lang="en" sz="1300">
                <a:solidFill>
                  <a:schemeClr val="dk1"/>
                </a:solidFill>
                <a:latin typeface="Roboto"/>
                <a:ea typeface="Roboto"/>
                <a:cs typeface="Roboto"/>
                <a:sym typeface="Roboto"/>
              </a:rPr>
            </a:br>
            <a:r>
              <a:rPr lang="en" sz="1300">
                <a:solidFill>
                  <a:schemeClr val="dk1"/>
                </a:solidFill>
                <a:latin typeface="Roboto"/>
                <a:ea typeface="Roboto"/>
                <a:cs typeface="Roboto"/>
                <a:sym typeface="Roboto"/>
              </a:rPr>
              <a:t>Pricing high can limit the size of the buying pool and reduces the chance of multiple offers.</a:t>
            </a:r>
            <a:endParaRPr sz="13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 sz="1300">
                <a:solidFill>
                  <a:schemeClr val="dk1"/>
                </a:solidFill>
                <a:latin typeface="Roboto"/>
                <a:ea typeface="Roboto"/>
                <a:cs typeface="Roboto"/>
                <a:sym typeface="Roboto"/>
              </a:rPr>
              <a:t>Lack of Exposure &amp; Marketing</a:t>
            </a:r>
            <a:br>
              <a:rPr lang="en" sz="1300">
                <a:solidFill>
                  <a:schemeClr val="dk1"/>
                </a:solidFill>
                <a:latin typeface="Roboto"/>
                <a:ea typeface="Roboto"/>
                <a:cs typeface="Roboto"/>
                <a:sym typeface="Roboto"/>
              </a:rPr>
            </a:br>
            <a:r>
              <a:rPr lang="en" sz="1300">
                <a:solidFill>
                  <a:schemeClr val="dk1"/>
                </a:solidFill>
                <a:latin typeface="Roboto"/>
                <a:ea typeface="Roboto"/>
                <a:cs typeface="Roboto"/>
                <a:sym typeface="Roboto"/>
              </a:rPr>
              <a:t>Poor quality Print materials and digital assets are essential to maximizing the buying pool.  </a:t>
            </a:r>
            <a:endParaRPr sz="13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b="1" lang="en" sz="1300">
                <a:solidFill>
                  <a:schemeClr val="dk1"/>
                </a:solidFill>
                <a:latin typeface="Roboto"/>
                <a:ea typeface="Roboto"/>
                <a:cs typeface="Roboto"/>
                <a:sym typeface="Roboto"/>
              </a:rPr>
              <a:t>Small Buying Pool = Low to No Offers =  No Leverage</a:t>
            </a:r>
            <a:br>
              <a:rPr lang="en" sz="1300">
                <a:solidFill>
                  <a:schemeClr val="dk1"/>
                </a:solidFill>
                <a:latin typeface="Roboto"/>
                <a:ea typeface="Roboto"/>
                <a:cs typeface="Roboto"/>
                <a:sym typeface="Roboto"/>
              </a:rPr>
            </a:br>
            <a:r>
              <a:rPr lang="en" sz="1300">
                <a:solidFill>
                  <a:schemeClr val="dk1"/>
                </a:solidFill>
                <a:latin typeface="Roboto"/>
                <a:ea typeface="Roboto"/>
                <a:cs typeface="Roboto"/>
                <a:sym typeface="Roboto"/>
              </a:rPr>
              <a:t>Without multiple offers, you lose leverage, resulting in lower prices and long days on the market.</a:t>
            </a:r>
            <a:endParaRPr sz="1300">
              <a:solidFill>
                <a:schemeClr val="dk1"/>
              </a:solidFill>
              <a:latin typeface="Roboto"/>
              <a:ea typeface="Roboto"/>
              <a:cs typeface="Roboto"/>
              <a:sym typeface="Roboto"/>
            </a:endParaRPr>
          </a:p>
          <a:p>
            <a:pPr indent="0" lvl="0" marL="0" rtl="0" algn="l">
              <a:spcBef>
                <a:spcPts val="1200"/>
              </a:spcBef>
              <a:spcAft>
                <a:spcPts val="0"/>
              </a:spcAft>
              <a:buNone/>
            </a:pPr>
            <a:r>
              <a:t/>
            </a:r>
            <a:endParaRPr sz="1800">
              <a:solidFill>
                <a:schemeClr val="dk2"/>
              </a:solidFill>
            </a:endParaRPr>
          </a:p>
        </p:txBody>
      </p:sp>
      <p:pic>
        <p:nvPicPr>
          <p:cNvPr id="73" name="Google Shape;73;p14"/>
          <p:cNvPicPr preferRelativeResize="0"/>
          <p:nvPr/>
        </p:nvPicPr>
        <p:blipFill>
          <a:blip r:embed="rId6">
            <a:alphaModFix/>
          </a:blip>
          <a:stretch>
            <a:fillRect/>
          </a:stretch>
        </p:blipFill>
        <p:spPr>
          <a:xfrm>
            <a:off x="7721178" y="4329350"/>
            <a:ext cx="1231473" cy="692700"/>
          </a:xfrm>
          <a:prstGeom prst="rect">
            <a:avLst/>
          </a:prstGeom>
          <a:noFill/>
          <a:ln>
            <a:noFill/>
          </a:ln>
        </p:spPr>
      </p:pic>
      <p:sp>
        <p:nvSpPr>
          <p:cNvPr id="74" name="Google Shape;74;p14"/>
          <p:cNvSpPr txBox="1"/>
          <p:nvPr/>
        </p:nvSpPr>
        <p:spPr>
          <a:xfrm>
            <a:off x="373150" y="2810250"/>
            <a:ext cx="3892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500">
              <a:solidFill>
                <a:schemeClr val="lt1"/>
              </a:solidFill>
              <a:latin typeface="Playfair Display"/>
              <a:ea typeface="Playfair Display"/>
              <a:cs typeface="Playfair Display"/>
              <a:sym typeface="Playfair Display"/>
            </a:endParaRPr>
          </a:p>
          <a:p>
            <a:pPr indent="-323850" lvl="0" marL="457200" rtl="0" algn="l">
              <a:spcBef>
                <a:spcPts val="0"/>
              </a:spcBef>
              <a:spcAft>
                <a:spcPts val="0"/>
              </a:spcAft>
              <a:buClr>
                <a:schemeClr val="lt1"/>
              </a:buClr>
              <a:buSzPts val="1500"/>
              <a:buFont typeface="Playfair Display"/>
              <a:buChar char="●"/>
            </a:pPr>
            <a:r>
              <a:rPr lang="en" sz="1500">
                <a:solidFill>
                  <a:schemeClr val="lt1"/>
                </a:solidFill>
                <a:latin typeface="Playfair Display"/>
                <a:ea typeface="Playfair Display"/>
                <a:cs typeface="Playfair Display"/>
                <a:sym typeface="Playfair Display"/>
              </a:rPr>
              <a:t>Low Ball Offers</a:t>
            </a:r>
            <a:endParaRPr sz="1500">
              <a:solidFill>
                <a:schemeClr val="lt1"/>
              </a:solidFill>
              <a:latin typeface="Playfair Display"/>
              <a:ea typeface="Playfair Display"/>
              <a:cs typeface="Playfair Display"/>
              <a:sym typeface="Playfair Display"/>
            </a:endParaRPr>
          </a:p>
          <a:p>
            <a:pPr indent="-323850" lvl="0" marL="457200" rtl="0" algn="l">
              <a:spcBef>
                <a:spcPts val="0"/>
              </a:spcBef>
              <a:spcAft>
                <a:spcPts val="0"/>
              </a:spcAft>
              <a:buClr>
                <a:schemeClr val="lt1"/>
              </a:buClr>
              <a:buSzPts val="1500"/>
              <a:buFont typeface="Playfair Display"/>
              <a:buChar char="●"/>
            </a:pPr>
            <a:r>
              <a:rPr lang="en" sz="1500">
                <a:solidFill>
                  <a:schemeClr val="lt1"/>
                </a:solidFill>
                <a:latin typeface="Playfair Display"/>
                <a:ea typeface="Playfair Display"/>
                <a:cs typeface="Playfair Display"/>
                <a:sym typeface="Playfair Display"/>
              </a:rPr>
              <a:t>Long Days On The Market</a:t>
            </a:r>
            <a:endParaRPr sz="1500">
              <a:solidFill>
                <a:schemeClr val="lt1"/>
              </a:solidFill>
              <a:latin typeface="Playfair Display"/>
              <a:ea typeface="Playfair Display"/>
              <a:cs typeface="Playfair Display"/>
              <a:sym typeface="Playfair Display"/>
            </a:endParaRPr>
          </a:p>
          <a:p>
            <a:pPr indent="-323850" lvl="0" marL="457200" rtl="0" algn="l">
              <a:spcBef>
                <a:spcPts val="0"/>
              </a:spcBef>
              <a:spcAft>
                <a:spcPts val="0"/>
              </a:spcAft>
              <a:buClr>
                <a:schemeClr val="lt1"/>
              </a:buClr>
              <a:buSzPts val="1500"/>
              <a:buFont typeface="Playfair Display"/>
              <a:buChar char="●"/>
            </a:pPr>
            <a:r>
              <a:rPr lang="en" sz="1500">
                <a:solidFill>
                  <a:schemeClr val="lt1"/>
                </a:solidFill>
                <a:latin typeface="Playfair Display"/>
                <a:ea typeface="Playfair Display"/>
                <a:cs typeface="Playfair Display"/>
                <a:sym typeface="Playfair Display"/>
              </a:rPr>
              <a:t>Price Reductions</a:t>
            </a:r>
            <a:endParaRPr sz="1500">
              <a:solidFill>
                <a:schemeClr val="lt1"/>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p:nvPr/>
        </p:nvSpPr>
        <p:spPr>
          <a:xfrm>
            <a:off x="327200" y="1991775"/>
            <a:ext cx="1833000" cy="2376300"/>
          </a:xfrm>
          <a:prstGeom prst="roundRect">
            <a:avLst>
              <a:gd fmla="val 13028" name="adj"/>
            </a:avLst>
          </a:prstGeom>
          <a:solidFill>
            <a:schemeClr val="lt1"/>
          </a:solidFill>
          <a:ln>
            <a:noFill/>
          </a:ln>
          <a:effectLst>
            <a:outerShdw blurRad="57150" rotWithShape="0" algn="bl" dir="4260000" dist="1905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 name="Google Shape;80;p15"/>
          <p:cNvSpPr/>
          <p:nvPr/>
        </p:nvSpPr>
        <p:spPr>
          <a:xfrm>
            <a:off x="7006000" y="2045850"/>
            <a:ext cx="1833000" cy="2323800"/>
          </a:xfrm>
          <a:prstGeom prst="roundRect">
            <a:avLst>
              <a:gd fmla="val 13028" name="adj"/>
            </a:avLst>
          </a:prstGeom>
          <a:solidFill>
            <a:schemeClr val="lt1"/>
          </a:solidFill>
          <a:ln>
            <a:noFill/>
          </a:ln>
          <a:effectLst>
            <a:outerShdw blurRad="57150" rotWithShape="0" algn="bl" dir="4260000" dist="1905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 name="Google Shape;81;p15"/>
          <p:cNvSpPr/>
          <p:nvPr/>
        </p:nvSpPr>
        <p:spPr>
          <a:xfrm>
            <a:off x="4780500" y="1993500"/>
            <a:ext cx="1833000" cy="2376300"/>
          </a:xfrm>
          <a:prstGeom prst="roundRect">
            <a:avLst>
              <a:gd fmla="val 13028" name="adj"/>
            </a:avLst>
          </a:prstGeom>
          <a:solidFill>
            <a:schemeClr val="lt1"/>
          </a:solidFill>
          <a:ln>
            <a:noFill/>
          </a:ln>
          <a:effectLst>
            <a:outerShdw blurRad="57150" rotWithShape="0" algn="bl" dir="4260000" dist="1905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15"/>
          <p:cNvSpPr/>
          <p:nvPr/>
        </p:nvSpPr>
        <p:spPr>
          <a:xfrm>
            <a:off x="2514425" y="1993500"/>
            <a:ext cx="1833000" cy="2376300"/>
          </a:xfrm>
          <a:prstGeom prst="roundRect">
            <a:avLst>
              <a:gd fmla="val 13028" name="adj"/>
            </a:avLst>
          </a:prstGeom>
          <a:solidFill>
            <a:schemeClr val="lt1"/>
          </a:solidFill>
          <a:ln>
            <a:noFill/>
          </a:ln>
          <a:effectLst>
            <a:outerShdw blurRad="57150" rotWithShape="0" algn="bl" dir="4260000" dist="1905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5"/>
          <p:cNvSpPr txBox="1"/>
          <p:nvPr/>
        </p:nvSpPr>
        <p:spPr>
          <a:xfrm>
            <a:off x="795150" y="1014875"/>
            <a:ext cx="7553700" cy="8220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1150">
                <a:solidFill>
                  <a:schemeClr val="dk1"/>
                </a:solidFill>
                <a:latin typeface="Roboto"/>
                <a:ea typeface="Roboto"/>
                <a:cs typeface="Roboto"/>
                <a:sym typeface="Roboto"/>
              </a:rPr>
              <a:t>To obtain the “True Highest and Best Price in The Shortest Period of Time”, Smart Agents utilize our proprietary Smart Offer Platform and the game plan below so you can achieve the true highest and best price in the shortest period of time! </a:t>
            </a:r>
            <a:endParaRPr sz="1150">
              <a:solidFill>
                <a:schemeClr val="dk1"/>
              </a:solidFill>
              <a:latin typeface="Roboto"/>
              <a:ea typeface="Roboto"/>
              <a:cs typeface="Roboto"/>
              <a:sym typeface="Roboto"/>
            </a:endParaRPr>
          </a:p>
        </p:txBody>
      </p:sp>
      <p:sp>
        <p:nvSpPr>
          <p:cNvPr id="84" name="Google Shape;84;p15"/>
          <p:cNvSpPr txBox="1"/>
          <p:nvPr/>
        </p:nvSpPr>
        <p:spPr>
          <a:xfrm>
            <a:off x="2882188" y="2045850"/>
            <a:ext cx="1176300" cy="43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50">
                <a:solidFill>
                  <a:srgbClr val="006AB8"/>
                </a:solidFill>
                <a:latin typeface="Playfair Display SemiBold"/>
                <a:ea typeface="Playfair Display SemiBold"/>
                <a:cs typeface="Playfair Display SemiBold"/>
                <a:sym typeface="Playfair Display SemiBold"/>
              </a:rPr>
              <a:t>Price</a:t>
            </a:r>
            <a:endParaRPr sz="1650">
              <a:solidFill>
                <a:srgbClr val="006AB8"/>
              </a:solidFill>
              <a:latin typeface="Playfair Display SemiBold"/>
              <a:ea typeface="Playfair Display SemiBold"/>
              <a:cs typeface="Playfair Display SemiBold"/>
              <a:sym typeface="Playfair Display SemiBold"/>
            </a:endParaRPr>
          </a:p>
        </p:txBody>
      </p:sp>
      <p:sp>
        <p:nvSpPr>
          <p:cNvPr id="85" name="Google Shape;85;p15"/>
          <p:cNvSpPr txBox="1"/>
          <p:nvPr/>
        </p:nvSpPr>
        <p:spPr>
          <a:xfrm>
            <a:off x="261800" y="2681400"/>
            <a:ext cx="1671600" cy="1275600"/>
          </a:xfrm>
          <a:prstGeom prst="rect">
            <a:avLst/>
          </a:prstGeom>
          <a:noFill/>
          <a:ln>
            <a:noFill/>
          </a:ln>
        </p:spPr>
        <p:txBody>
          <a:bodyPr anchorCtr="0" anchor="t" bIns="91425" lIns="91425" spcFirstLastPara="1" rIns="91425" wrap="square" tIns="91425">
            <a:spAutoFit/>
          </a:bodyPr>
          <a:lstStyle/>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Smart Fixes</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Staging</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HD Photography</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Drone Videos</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Comprehensive Marketing</a:t>
            </a:r>
            <a:endParaRPr sz="1050">
              <a:solidFill>
                <a:schemeClr val="dk1"/>
              </a:solidFill>
              <a:latin typeface="Raleway"/>
              <a:ea typeface="Raleway"/>
              <a:cs typeface="Raleway"/>
              <a:sym typeface="Raleway"/>
            </a:endParaRPr>
          </a:p>
        </p:txBody>
      </p:sp>
      <p:sp>
        <p:nvSpPr>
          <p:cNvPr id="86" name="Google Shape;86;p15">
            <a:hlinkClick action="ppaction://hlinksldjump" r:id="rId3"/>
          </p:cNvPr>
          <p:cNvSpPr txBox="1"/>
          <p:nvPr/>
        </p:nvSpPr>
        <p:spPr>
          <a:xfrm>
            <a:off x="5060965" y="2045850"/>
            <a:ext cx="1231500" cy="43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50">
                <a:solidFill>
                  <a:srgbClr val="006AB8"/>
                </a:solidFill>
                <a:latin typeface="Playfair Display SemiBold"/>
                <a:ea typeface="Playfair Display SemiBold"/>
                <a:cs typeface="Playfair Display SemiBold"/>
                <a:sym typeface="Playfair Display SemiBold"/>
              </a:rPr>
              <a:t>Exposure</a:t>
            </a:r>
            <a:endParaRPr sz="1650">
              <a:solidFill>
                <a:srgbClr val="006AB8"/>
              </a:solidFill>
              <a:latin typeface="Playfair Display SemiBold"/>
              <a:ea typeface="Playfair Display SemiBold"/>
              <a:cs typeface="Playfair Display SemiBold"/>
              <a:sym typeface="Playfair Display SemiBold"/>
            </a:endParaRPr>
          </a:p>
        </p:txBody>
      </p:sp>
      <p:sp>
        <p:nvSpPr>
          <p:cNvPr id="87" name="Google Shape;87;p15"/>
          <p:cNvSpPr txBox="1"/>
          <p:nvPr/>
        </p:nvSpPr>
        <p:spPr>
          <a:xfrm>
            <a:off x="2641925" y="2703975"/>
            <a:ext cx="1425600" cy="903900"/>
          </a:xfrm>
          <a:prstGeom prst="rect">
            <a:avLst/>
          </a:prstGeom>
          <a:noFill/>
          <a:ln>
            <a:noFill/>
          </a:ln>
        </p:spPr>
        <p:txBody>
          <a:bodyPr anchorCtr="0" anchor="t" bIns="91425" lIns="91425" spcFirstLastPara="1" rIns="91425" wrap="square" tIns="91425">
            <a:spAutoFit/>
          </a:bodyPr>
          <a:lstStyle/>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Value Range</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20% Spread</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Stimulates Offers</a:t>
            </a:r>
            <a:endParaRPr sz="1050">
              <a:solidFill>
                <a:schemeClr val="dk1"/>
              </a:solidFill>
              <a:latin typeface="Raleway"/>
              <a:ea typeface="Raleway"/>
              <a:cs typeface="Raleway"/>
              <a:sym typeface="Raleway"/>
            </a:endParaRPr>
          </a:p>
        </p:txBody>
      </p:sp>
      <p:sp>
        <p:nvSpPr>
          <p:cNvPr id="88" name="Google Shape;88;p15">
            <a:hlinkClick action="ppaction://hlinksldjump" r:id="rId4"/>
          </p:cNvPr>
          <p:cNvSpPr txBox="1"/>
          <p:nvPr/>
        </p:nvSpPr>
        <p:spPr>
          <a:xfrm>
            <a:off x="7126150" y="2045838"/>
            <a:ext cx="1592700" cy="43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50">
                <a:solidFill>
                  <a:srgbClr val="006AB8"/>
                </a:solidFill>
                <a:latin typeface="Playfair Display SemiBold"/>
                <a:ea typeface="Playfair Display SemiBold"/>
                <a:cs typeface="Playfair Display SemiBold"/>
                <a:sym typeface="Playfair Display SemiBold"/>
              </a:rPr>
              <a:t>Rank</a:t>
            </a:r>
            <a:endParaRPr sz="1650">
              <a:solidFill>
                <a:srgbClr val="006AB8"/>
              </a:solidFill>
              <a:latin typeface="Playfair Display SemiBold"/>
              <a:ea typeface="Playfair Display SemiBold"/>
              <a:cs typeface="Playfair Display SemiBold"/>
              <a:sym typeface="Playfair Display SemiBold"/>
            </a:endParaRPr>
          </a:p>
        </p:txBody>
      </p:sp>
      <p:sp>
        <p:nvSpPr>
          <p:cNvPr id="89" name="Google Shape;89;p15"/>
          <p:cNvSpPr txBox="1"/>
          <p:nvPr/>
        </p:nvSpPr>
        <p:spPr>
          <a:xfrm>
            <a:off x="6904925" y="2646525"/>
            <a:ext cx="1941600" cy="1275600"/>
          </a:xfrm>
          <a:prstGeom prst="rect">
            <a:avLst/>
          </a:prstGeom>
          <a:noFill/>
          <a:ln>
            <a:noFill/>
          </a:ln>
        </p:spPr>
        <p:txBody>
          <a:bodyPr anchorCtr="0" anchor="t" bIns="91425" lIns="91425" spcFirstLastPara="1" rIns="91425" wrap="square" tIns="91425">
            <a:spAutoFit/>
          </a:bodyPr>
          <a:lstStyle/>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Our Software Ranks The Top 3 Offers</a:t>
            </a:r>
            <a:r>
              <a:rPr lang="en" sz="1050">
                <a:solidFill>
                  <a:schemeClr val="dk1"/>
                </a:solidFill>
                <a:latin typeface="Raleway"/>
                <a:ea typeface="Raleway"/>
                <a:cs typeface="Raleway"/>
                <a:sym typeface="Raleway"/>
              </a:rPr>
              <a:t> </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Creates Competition</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Drives the Price</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Offers Happen Quicker</a:t>
            </a:r>
            <a:endParaRPr sz="1050">
              <a:solidFill>
                <a:schemeClr val="dk1"/>
              </a:solidFill>
              <a:latin typeface="Raleway"/>
              <a:ea typeface="Raleway"/>
              <a:cs typeface="Raleway"/>
              <a:sym typeface="Raleway"/>
            </a:endParaRPr>
          </a:p>
        </p:txBody>
      </p:sp>
      <p:sp>
        <p:nvSpPr>
          <p:cNvPr id="90" name="Google Shape;90;p15"/>
          <p:cNvSpPr/>
          <p:nvPr/>
        </p:nvSpPr>
        <p:spPr>
          <a:xfrm>
            <a:off x="7700975" y="4648650"/>
            <a:ext cx="2136300" cy="21372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p15"/>
          <p:cNvSpPr txBox="1"/>
          <p:nvPr/>
        </p:nvSpPr>
        <p:spPr>
          <a:xfrm>
            <a:off x="937325" y="374800"/>
            <a:ext cx="7123200" cy="66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500">
                <a:solidFill>
                  <a:srgbClr val="222222"/>
                </a:solidFill>
                <a:latin typeface="Roboto"/>
                <a:ea typeface="Roboto"/>
                <a:cs typeface="Roboto"/>
                <a:sym typeface="Roboto"/>
              </a:rPr>
              <a:t>Our Unique </a:t>
            </a:r>
            <a:r>
              <a:rPr lang="en" sz="3500">
                <a:solidFill>
                  <a:srgbClr val="006AB8"/>
                </a:solidFill>
                <a:latin typeface="Roboto"/>
                <a:ea typeface="Roboto"/>
                <a:cs typeface="Roboto"/>
                <a:sym typeface="Roboto"/>
              </a:rPr>
              <a:t>Sales</a:t>
            </a:r>
            <a:r>
              <a:rPr lang="en" sz="3500">
                <a:solidFill>
                  <a:srgbClr val="006AB8"/>
                </a:solidFill>
                <a:latin typeface="Roboto"/>
                <a:ea typeface="Roboto"/>
                <a:cs typeface="Roboto"/>
                <a:sym typeface="Roboto"/>
              </a:rPr>
              <a:t> Process</a:t>
            </a:r>
            <a:endParaRPr sz="3500">
              <a:solidFill>
                <a:srgbClr val="006AB8"/>
              </a:solidFill>
              <a:latin typeface="Roboto"/>
              <a:ea typeface="Roboto"/>
              <a:cs typeface="Roboto"/>
              <a:sym typeface="Roboto"/>
            </a:endParaRPr>
          </a:p>
        </p:txBody>
      </p:sp>
      <p:pic>
        <p:nvPicPr>
          <p:cNvPr id="92" name="Google Shape;92;p15"/>
          <p:cNvPicPr preferRelativeResize="0"/>
          <p:nvPr/>
        </p:nvPicPr>
        <p:blipFill>
          <a:blip r:embed="rId5">
            <a:alphaModFix/>
          </a:blip>
          <a:stretch>
            <a:fillRect/>
          </a:stretch>
        </p:blipFill>
        <p:spPr>
          <a:xfrm>
            <a:off x="7791928" y="4369800"/>
            <a:ext cx="1231473" cy="692700"/>
          </a:xfrm>
          <a:prstGeom prst="rect">
            <a:avLst/>
          </a:prstGeom>
          <a:noFill/>
          <a:ln>
            <a:noFill/>
          </a:ln>
        </p:spPr>
      </p:pic>
      <p:cxnSp>
        <p:nvCxnSpPr>
          <p:cNvPr id="93" name="Google Shape;93;p15"/>
          <p:cNvCxnSpPr/>
          <p:nvPr/>
        </p:nvCxnSpPr>
        <p:spPr>
          <a:xfrm>
            <a:off x="686588" y="1014875"/>
            <a:ext cx="7867200" cy="0"/>
          </a:xfrm>
          <a:prstGeom prst="straightConnector1">
            <a:avLst/>
          </a:prstGeom>
          <a:noFill/>
          <a:ln cap="flat" cmpd="sng" w="9525">
            <a:solidFill>
              <a:schemeClr val="dk2"/>
            </a:solidFill>
            <a:prstDash val="solid"/>
            <a:round/>
            <a:headEnd len="med" w="med" type="none"/>
            <a:tailEnd len="med" w="med" type="none"/>
          </a:ln>
        </p:spPr>
      </p:cxnSp>
      <p:sp>
        <p:nvSpPr>
          <p:cNvPr id="94" name="Google Shape;94;p15"/>
          <p:cNvSpPr txBox="1"/>
          <p:nvPr/>
        </p:nvSpPr>
        <p:spPr>
          <a:xfrm>
            <a:off x="507875" y="2045850"/>
            <a:ext cx="1425600" cy="43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50">
                <a:solidFill>
                  <a:srgbClr val="006AB8"/>
                </a:solidFill>
                <a:latin typeface="Playfair Display SemiBold"/>
                <a:ea typeface="Playfair Display SemiBold"/>
                <a:cs typeface="Playfair Display SemiBold"/>
                <a:sym typeface="Playfair Display SemiBold"/>
              </a:rPr>
              <a:t>Show Ready</a:t>
            </a:r>
            <a:endParaRPr sz="1650">
              <a:solidFill>
                <a:srgbClr val="006AB8"/>
              </a:solidFill>
              <a:latin typeface="Playfair Display SemiBold"/>
              <a:ea typeface="Playfair Display SemiBold"/>
              <a:cs typeface="Playfair Display SemiBold"/>
              <a:sym typeface="Playfair Display SemiBold"/>
            </a:endParaRPr>
          </a:p>
        </p:txBody>
      </p:sp>
      <p:sp>
        <p:nvSpPr>
          <p:cNvPr id="95" name="Google Shape;95;p15"/>
          <p:cNvSpPr txBox="1"/>
          <p:nvPr/>
        </p:nvSpPr>
        <p:spPr>
          <a:xfrm>
            <a:off x="4840926" y="2646525"/>
            <a:ext cx="1772700" cy="1461600"/>
          </a:xfrm>
          <a:prstGeom prst="rect">
            <a:avLst/>
          </a:prstGeom>
          <a:noFill/>
          <a:ln>
            <a:noFill/>
          </a:ln>
        </p:spPr>
        <p:txBody>
          <a:bodyPr anchorCtr="0" anchor="t" bIns="91425" lIns="91425" spcFirstLastPara="1" rIns="91425" wrap="square" tIns="91425">
            <a:spAutoFit/>
          </a:bodyPr>
          <a:lstStyle/>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MLS</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Digital Assets</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Post Card Mailers</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Email to Agents </a:t>
            </a:r>
            <a:endParaRPr sz="1050">
              <a:solidFill>
                <a:schemeClr val="dk1"/>
              </a:solidFill>
              <a:latin typeface="Raleway"/>
              <a:ea typeface="Raleway"/>
              <a:cs typeface="Raleway"/>
              <a:sym typeface="Raleway"/>
            </a:endParaRPr>
          </a:p>
          <a:p>
            <a:pPr indent="-295275" lvl="0" marL="457200" rtl="0" algn="l">
              <a:lnSpc>
                <a:spcPct val="115000"/>
              </a:lnSpc>
              <a:spcBef>
                <a:spcPts val="0"/>
              </a:spcBef>
              <a:spcAft>
                <a:spcPts val="0"/>
              </a:spcAft>
              <a:buClr>
                <a:schemeClr val="dk1"/>
              </a:buClr>
              <a:buSzPts val="1050"/>
              <a:buFont typeface="Raleway"/>
              <a:buChar char="●"/>
            </a:pPr>
            <a:r>
              <a:rPr lang="en" sz="1050">
                <a:solidFill>
                  <a:schemeClr val="dk1"/>
                </a:solidFill>
                <a:latin typeface="Raleway"/>
                <a:ea typeface="Raleway"/>
                <a:cs typeface="Raleway"/>
                <a:sym typeface="Raleway"/>
              </a:rPr>
              <a:t>Social Media Posts</a:t>
            </a:r>
            <a:endParaRPr sz="105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1050">
              <a:solidFill>
                <a:schemeClr val="dk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nvSpPr>
        <p:spPr>
          <a:xfrm>
            <a:off x="396200" y="3189700"/>
            <a:ext cx="3500400" cy="12030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1350">
                <a:solidFill>
                  <a:schemeClr val="dk1"/>
                </a:solidFill>
                <a:latin typeface="Roboto"/>
                <a:ea typeface="Roboto"/>
                <a:cs typeface="Roboto"/>
                <a:sym typeface="Roboto"/>
              </a:rPr>
              <a:t>One of the best things that you can do for your home to create a multiple offer environment and a great first impression  is to follow these four steps below.  </a:t>
            </a:r>
            <a:endParaRPr sz="1350">
              <a:solidFill>
                <a:schemeClr val="dk1"/>
              </a:solidFill>
              <a:latin typeface="Roboto"/>
              <a:ea typeface="Roboto"/>
              <a:cs typeface="Roboto"/>
              <a:sym typeface="Roboto"/>
            </a:endParaRPr>
          </a:p>
        </p:txBody>
      </p:sp>
      <p:sp>
        <p:nvSpPr>
          <p:cNvPr id="101" name="Google Shape;101;p16"/>
          <p:cNvSpPr txBox="1"/>
          <p:nvPr/>
        </p:nvSpPr>
        <p:spPr>
          <a:xfrm>
            <a:off x="0" y="2585850"/>
            <a:ext cx="4125900" cy="66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500">
                <a:solidFill>
                  <a:schemeClr val="dk1"/>
                </a:solidFill>
                <a:latin typeface="Roboto"/>
                <a:ea typeface="Roboto"/>
                <a:cs typeface="Roboto"/>
                <a:sym typeface="Roboto"/>
              </a:rPr>
              <a:t>Show </a:t>
            </a:r>
            <a:r>
              <a:rPr lang="en" sz="3500">
                <a:solidFill>
                  <a:srgbClr val="006AB8"/>
                </a:solidFill>
                <a:latin typeface="Roboto"/>
                <a:ea typeface="Roboto"/>
                <a:cs typeface="Roboto"/>
                <a:sym typeface="Roboto"/>
              </a:rPr>
              <a:t>Ready</a:t>
            </a:r>
            <a:endParaRPr sz="3500">
              <a:solidFill>
                <a:srgbClr val="006AB8"/>
              </a:solidFill>
              <a:latin typeface="Roboto"/>
              <a:ea typeface="Roboto"/>
              <a:cs typeface="Roboto"/>
              <a:sym typeface="Roboto"/>
            </a:endParaRPr>
          </a:p>
        </p:txBody>
      </p:sp>
      <p:sp>
        <p:nvSpPr>
          <p:cNvPr id="102" name="Google Shape;102;p16"/>
          <p:cNvSpPr/>
          <p:nvPr/>
        </p:nvSpPr>
        <p:spPr>
          <a:xfrm>
            <a:off x="4494550" y="480250"/>
            <a:ext cx="4252800" cy="4299000"/>
          </a:xfrm>
          <a:prstGeom prst="roundRect">
            <a:avLst>
              <a:gd fmla="val 22392" name="adj"/>
            </a:avLst>
          </a:prstGeom>
          <a:solidFill>
            <a:schemeClr val="lt1"/>
          </a:solidFill>
          <a:ln>
            <a:noFill/>
          </a:ln>
          <a:effectLst>
            <a:outerShdw blurRad="57150" rotWithShape="0" algn="bl" dir="14040000" dist="19050">
              <a:srgbClr val="000000">
                <a:alpha val="22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3" name="Google Shape;103;p16"/>
          <p:cNvPicPr preferRelativeResize="0"/>
          <p:nvPr/>
        </p:nvPicPr>
        <p:blipFill>
          <a:blip r:embed="rId3">
            <a:alphaModFix/>
          </a:blip>
          <a:stretch>
            <a:fillRect/>
          </a:stretch>
        </p:blipFill>
        <p:spPr>
          <a:xfrm>
            <a:off x="5287275" y="934475"/>
            <a:ext cx="281850" cy="285100"/>
          </a:xfrm>
          <a:prstGeom prst="rect">
            <a:avLst/>
          </a:prstGeom>
          <a:noFill/>
          <a:ln>
            <a:noFill/>
          </a:ln>
        </p:spPr>
      </p:pic>
      <p:pic>
        <p:nvPicPr>
          <p:cNvPr id="104" name="Google Shape;104;p16"/>
          <p:cNvPicPr preferRelativeResize="0"/>
          <p:nvPr/>
        </p:nvPicPr>
        <p:blipFill>
          <a:blip r:embed="rId4">
            <a:alphaModFix/>
          </a:blip>
          <a:stretch>
            <a:fillRect/>
          </a:stretch>
        </p:blipFill>
        <p:spPr>
          <a:xfrm>
            <a:off x="5294325" y="1792700"/>
            <a:ext cx="267750" cy="267775"/>
          </a:xfrm>
          <a:prstGeom prst="rect">
            <a:avLst/>
          </a:prstGeom>
          <a:noFill/>
          <a:ln>
            <a:noFill/>
          </a:ln>
        </p:spPr>
      </p:pic>
      <p:pic>
        <p:nvPicPr>
          <p:cNvPr id="105" name="Google Shape;105;p16"/>
          <p:cNvPicPr preferRelativeResize="0"/>
          <p:nvPr/>
        </p:nvPicPr>
        <p:blipFill>
          <a:blip r:embed="rId3">
            <a:alphaModFix/>
          </a:blip>
          <a:stretch>
            <a:fillRect/>
          </a:stretch>
        </p:blipFill>
        <p:spPr>
          <a:xfrm>
            <a:off x="5287275" y="2633600"/>
            <a:ext cx="281850" cy="285100"/>
          </a:xfrm>
          <a:prstGeom prst="rect">
            <a:avLst/>
          </a:prstGeom>
          <a:noFill/>
          <a:ln>
            <a:noFill/>
          </a:ln>
        </p:spPr>
      </p:pic>
      <p:pic>
        <p:nvPicPr>
          <p:cNvPr id="106" name="Google Shape;106;p16"/>
          <p:cNvPicPr preferRelativeResize="0"/>
          <p:nvPr/>
        </p:nvPicPr>
        <p:blipFill>
          <a:blip r:embed="rId4">
            <a:alphaModFix/>
          </a:blip>
          <a:stretch>
            <a:fillRect/>
          </a:stretch>
        </p:blipFill>
        <p:spPr>
          <a:xfrm>
            <a:off x="5301375" y="3526050"/>
            <a:ext cx="267750" cy="267775"/>
          </a:xfrm>
          <a:prstGeom prst="rect">
            <a:avLst/>
          </a:prstGeom>
          <a:noFill/>
          <a:ln>
            <a:noFill/>
          </a:ln>
        </p:spPr>
      </p:pic>
      <p:sp>
        <p:nvSpPr>
          <p:cNvPr id="107" name="Google Shape;107;p16"/>
          <p:cNvSpPr txBox="1"/>
          <p:nvPr/>
        </p:nvSpPr>
        <p:spPr>
          <a:xfrm>
            <a:off x="5683750" y="844500"/>
            <a:ext cx="3063600" cy="443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Smart Fixes</a:t>
            </a:r>
            <a:br>
              <a:rPr b="1" lang="en">
                <a:solidFill>
                  <a:schemeClr val="dk1"/>
                </a:solidFill>
              </a:rPr>
            </a:br>
            <a:r>
              <a:rPr lang="en">
                <a:solidFill>
                  <a:schemeClr val="dk1"/>
                </a:solidFill>
              </a:rPr>
              <a:t>Targeted repairs enhance appeal and value.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Professional Staging</a:t>
            </a:r>
            <a:br>
              <a:rPr b="1" lang="en">
                <a:solidFill>
                  <a:schemeClr val="dk1"/>
                </a:solidFill>
              </a:rPr>
            </a:br>
            <a:r>
              <a:rPr lang="en">
                <a:solidFill>
                  <a:schemeClr val="dk1"/>
                </a:solidFill>
              </a:rPr>
              <a:t>Showcases the home's potential and attracts buyers.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Quality Photography</a:t>
            </a:r>
            <a:br>
              <a:rPr b="1" lang="en">
                <a:solidFill>
                  <a:schemeClr val="dk1"/>
                </a:solidFill>
              </a:rPr>
            </a:br>
            <a:r>
              <a:rPr lang="en">
                <a:solidFill>
                  <a:schemeClr val="dk1"/>
                </a:solidFill>
              </a:rPr>
              <a:t>High-impact interior and exterior images draw interest.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HD Drone Videos</a:t>
            </a:r>
            <a:br>
              <a:rPr b="1" lang="en">
                <a:solidFill>
                  <a:schemeClr val="dk1"/>
                </a:solidFill>
              </a:rPr>
            </a:br>
            <a:r>
              <a:rPr lang="en">
                <a:solidFill>
                  <a:schemeClr val="dk1"/>
                </a:solidFill>
              </a:rPr>
              <a:t>Captivating aerial views set your property apart.</a:t>
            </a:r>
            <a:endParaRPr>
              <a:solidFill>
                <a:schemeClr val="dk1"/>
              </a:solidFill>
            </a:endParaRPr>
          </a:p>
          <a:p>
            <a:pPr indent="0" lvl="0" marL="0" rtl="0" algn="l">
              <a:lnSpc>
                <a:spcPct val="115000"/>
              </a:lnSpc>
              <a:spcBef>
                <a:spcPts val="1200"/>
              </a:spcBef>
              <a:spcAft>
                <a:spcPts val="0"/>
              </a:spcAft>
              <a:buNone/>
            </a:pPr>
            <a:r>
              <a:t/>
            </a:r>
            <a:endParaRPr b="1" sz="1300">
              <a:solidFill>
                <a:schemeClr val="dk1"/>
              </a:solidFill>
              <a:latin typeface="Roboto"/>
              <a:ea typeface="Roboto"/>
              <a:cs typeface="Roboto"/>
              <a:sym typeface="Roboto"/>
            </a:endParaRPr>
          </a:p>
          <a:p>
            <a:pPr indent="0" lvl="0" marL="0" rtl="0" algn="l">
              <a:spcBef>
                <a:spcPts val="1200"/>
              </a:spcBef>
              <a:spcAft>
                <a:spcPts val="0"/>
              </a:spcAft>
              <a:buNone/>
            </a:pPr>
            <a:r>
              <a:t/>
            </a:r>
            <a:endParaRPr sz="1800">
              <a:solidFill>
                <a:schemeClr val="dk2"/>
              </a:solidFill>
            </a:endParaRPr>
          </a:p>
        </p:txBody>
      </p:sp>
      <p:pic>
        <p:nvPicPr>
          <p:cNvPr id="108" name="Google Shape;108;p16"/>
          <p:cNvPicPr preferRelativeResize="0"/>
          <p:nvPr/>
        </p:nvPicPr>
        <p:blipFill>
          <a:blip r:embed="rId5">
            <a:alphaModFix/>
          </a:blip>
          <a:stretch>
            <a:fillRect/>
          </a:stretch>
        </p:blipFill>
        <p:spPr>
          <a:xfrm>
            <a:off x="7912528" y="4152425"/>
            <a:ext cx="1231473" cy="692700"/>
          </a:xfrm>
          <a:prstGeom prst="rect">
            <a:avLst/>
          </a:prstGeom>
          <a:noFill/>
          <a:ln>
            <a:noFill/>
          </a:ln>
        </p:spPr>
      </p:pic>
      <p:pic>
        <p:nvPicPr>
          <p:cNvPr id="109" name="Google Shape;109;p16"/>
          <p:cNvPicPr preferRelativeResize="0"/>
          <p:nvPr/>
        </p:nvPicPr>
        <p:blipFill>
          <a:blip r:embed="rId6">
            <a:alphaModFix/>
          </a:blip>
          <a:stretch>
            <a:fillRect/>
          </a:stretch>
        </p:blipFill>
        <p:spPr>
          <a:xfrm>
            <a:off x="264975" y="668150"/>
            <a:ext cx="3939727" cy="18005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p:nvPr/>
        </p:nvSpPr>
        <p:spPr>
          <a:xfrm>
            <a:off x="1244950" y="2342475"/>
            <a:ext cx="1833000" cy="2542500"/>
          </a:xfrm>
          <a:prstGeom prst="roundRect">
            <a:avLst>
              <a:gd fmla="val 13028" name="adj"/>
            </a:avLst>
          </a:prstGeom>
          <a:solidFill>
            <a:schemeClr val="lt1"/>
          </a:solidFill>
          <a:ln>
            <a:noFill/>
          </a:ln>
          <a:effectLst>
            <a:outerShdw blurRad="57150" rotWithShape="0" algn="bl" dir="4260000" dist="1905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p17"/>
          <p:cNvSpPr txBox="1"/>
          <p:nvPr/>
        </p:nvSpPr>
        <p:spPr>
          <a:xfrm>
            <a:off x="2230500" y="326375"/>
            <a:ext cx="4683000" cy="66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 sz="3500">
                <a:solidFill>
                  <a:schemeClr val="dk1"/>
                </a:solidFill>
                <a:latin typeface="Roboto"/>
                <a:ea typeface="Roboto"/>
                <a:cs typeface="Roboto"/>
                <a:sym typeface="Roboto"/>
              </a:rPr>
              <a:t>Pricing Your </a:t>
            </a:r>
            <a:r>
              <a:rPr lang="en" sz="3500">
                <a:solidFill>
                  <a:srgbClr val="006AB8"/>
                </a:solidFill>
                <a:latin typeface="Roboto"/>
                <a:ea typeface="Roboto"/>
                <a:cs typeface="Roboto"/>
                <a:sym typeface="Roboto"/>
              </a:rPr>
              <a:t>Home</a:t>
            </a:r>
            <a:endParaRPr sz="3500">
              <a:solidFill>
                <a:srgbClr val="006AB8"/>
              </a:solidFill>
              <a:latin typeface="Roboto"/>
              <a:ea typeface="Roboto"/>
              <a:cs typeface="Roboto"/>
              <a:sym typeface="Roboto"/>
            </a:endParaRPr>
          </a:p>
        </p:txBody>
      </p:sp>
      <p:sp>
        <p:nvSpPr>
          <p:cNvPr id="116" name="Google Shape;116;p17"/>
          <p:cNvSpPr txBox="1"/>
          <p:nvPr/>
        </p:nvSpPr>
        <p:spPr>
          <a:xfrm>
            <a:off x="1321800" y="927825"/>
            <a:ext cx="6500400" cy="8220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 sz="1150">
                <a:solidFill>
                  <a:schemeClr val="dk1"/>
                </a:solidFill>
                <a:latin typeface="Roboto"/>
                <a:ea typeface="Roboto"/>
                <a:cs typeface="Roboto"/>
                <a:sym typeface="Roboto"/>
              </a:rPr>
              <a:t>Pricing your home is the most important part of the Home prep Process.  Done right, it can energize the buying pool to take a look.  Then if the first </a:t>
            </a:r>
            <a:r>
              <a:rPr lang="en" sz="1150">
                <a:solidFill>
                  <a:schemeClr val="dk1"/>
                </a:solidFill>
                <a:latin typeface="Roboto"/>
                <a:ea typeface="Roboto"/>
                <a:cs typeface="Roboto"/>
                <a:sym typeface="Roboto"/>
              </a:rPr>
              <a:t>impression</a:t>
            </a:r>
            <a:r>
              <a:rPr lang="en" sz="1150">
                <a:solidFill>
                  <a:schemeClr val="dk1"/>
                </a:solidFill>
                <a:latin typeface="Roboto"/>
                <a:ea typeface="Roboto"/>
                <a:cs typeface="Roboto"/>
                <a:sym typeface="Roboto"/>
              </a:rPr>
              <a:t> is in place, meaning great pictures and videos, then you have what you need to have for a </a:t>
            </a:r>
            <a:r>
              <a:rPr lang="en" sz="1150">
                <a:solidFill>
                  <a:schemeClr val="dk1"/>
                </a:solidFill>
                <a:latin typeface="Roboto"/>
                <a:ea typeface="Roboto"/>
                <a:cs typeface="Roboto"/>
                <a:sym typeface="Roboto"/>
              </a:rPr>
              <a:t>multiple</a:t>
            </a:r>
            <a:r>
              <a:rPr lang="en" sz="1150">
                <a:solidFill>
                  <a:schemeClr val="dk1"/>
                </a:solidFill>
                <a:latin typeface="Roboto"/>
                <a:ea typeface="Roboto"/>
                <a:cs typeface="Roboto"/>
                <a:sym typeface="Roboto"/>
              </a:rPr>
              <a:t> offer </a:t>
            </a:r>
            <a:r>
              <a:rPr lang="en" sz="1150">
                <a:solidFill>
                  <a:schemeClr val="dk1"/>
                </a:solidFill>
                <a:latin typeface="Roboto"/>
                <a:ea typeface="Roboto"/>
                <a:cs typeface="Roboto"/>
                <a:sym typeface="Roboto"/>
              </a:rPr>
              <a:t>environment.  </a:t>
            </a:r>
            <a:endParaRPr sz="1150">
              <a:solidFill>
                <a:schemeClr val="dk1"/>
              </a:solidFill>
              <a:latin typeface="Roboto"/>
              <a:ea typeface="Roboto"/>
              <a:cs typeface="Roboto"/>
              <a:sym typeface="Roboto"/>
            </a:endParaRPr>
          </a:p>
        </p:txBody>
      </p:sp>
      <p:sp>
        <p:nvSpPr>
          <p:cNvPr id="117" name="Google Shape;117;p17"/>
          <p:cNvSpPr txBox="1"/>
          <p:nvPr/>
        </p:nvSpPr>
        <p:spPr>
          <a:xfrm>
            <a:off x="1244950" y="2360450"/>
            <a:ext cx="1808400" cy="4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50">
                <a:solidFill>
                  <a:srgbClr val="434343"/>
                </a:solidFill>
                <a:latin typeface="Playfair Display Medium"/>
                <a:ea typeface="Playfair Display Medium"/>
                <a:cs typeface="Playfair Display Medium"/>
                <a:sym typeface="Playfair Display Medium"/>
              </a:rPr>
              <a:t>Low Price</a:t>
            </a:r>
            <a:endParaRPr sz="1550">
              <a:solidFill>
                <a:srgbClr val="434343"/>
              </a:solidFill>
              <a:latin typeface="Playfair Display Medium"/>
              <a:ea typeface="Playfair Display Medium"/>
              <a:cs typeface="Playfair Display Medium"/>
              <a:sym typeface="Playfair Display Medium"/>
            </a:endParaRPr>
          </a:p>
        </p:txBody>
      </p:sp>
      <p:sp>
        <p:nvSpPr>
          <p:cNvPr id="118" name="Google Shape;118;p17"/>
          <p:cNvSpPr/>
          <p:nvPr/>
        </p:nvSpPr>
        <p:spPr>
          <a:xfrm>
            <a:off x="1380325" y="2803100"/>
            <a:ext cx="1563600" cy="462900"/>
          </a:xfrm>
          <a:prstGeom prst="roundRect">
            <a:avLst>
              <a:gd fmla="val 50000" name="adj"/>
            </a:avLst>
          </a:prstGeom>
          <a:noFill/>
          <a:ln cap="flat" cmpd="sng" w="9525">
            <a:solidFill>
              <a:srgbClr val="006AB8"/>
            </a:solidFill>
            <a:prstDash val="solid"/>
            <a:round/>
            <a:headEnd len="sm" w="sm" type="none"/>
            <a:tailEnd len="sm" w="sm" type="none"/>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17"/>
          <p:cNvSpPr txBox="1"/>
          <p:nvPr/>
        </p:nvSpPr>
        <p:spPr>
          <a:xfrm>
            <a:off x="1590550" y="2772950"/>
            <a:ext cx="1176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006AB8"/>
                </a:solidFill>
                <a:latin typeface="Roboto Medium"/>
                <a:ea typeface="Roboto Medium"/>
                <a:cs typeface="Roboto Medium"/>
                <a:sym typeface="Roboto Medium"/>
              </a:rPr>
              <a:t>Low</a:t>
            </a:r>
            <a:endParaRPr sz="2200">
              <a:solidFill>
                <a:srgbClr val="006AB8"/>
              </a:solidFill>
              <a:latin typeface="Roboto Medium"/>
              <a:ea typeface="Roboto Medium"/>
              <a:cs typeface="Roboto Medium"/>
              <a:sym typeface="Roboto Medium"/>
            </a:endParaRPr>
          </a:p>
        </p:txBody>
      </p:sp>
      <p:sp>
        <p:nvSpPr>
          <p:cNvPr id="120" name="Google Shape;120;p17"/>
          <p:cNvSpPr txBox="1"/>
          <p:nvPr/>
        </p:nvSpPr>
        <p:spPr>
          <a:xfrm>
            <a:off x="1533800" y="3432825"/>
            <a:ext cx="1654200" cy="108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Roboto"/>
                <a:ea typeface="Roboto"/>
                <a:cs typeface="Roboto"/>
                <a:sym typeface="Roboto"/>
              </a:rPr>
              <a:t>Get’s Buyer Attention</a:t>
            </a:r>
            <a:r>
              <a:rPr lang="en" sz="1050">
                <a:solidFill>
                  <a:schemeClr val="dk1"/>
                </a:solidFill>
                <a:latin typeface="Roboto"/>
                <a:ea typeface="Roboto"/>
                <a:cs typeface="Roboto"/>
                <a:sym typeface="Roboto"/>
              </a:rPr>
              <a:t> </a:t>
            </a:r>
            <a:endParaRPr sz="105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50">
                <a:solidFill>
                  <a:schemeClr val="dk1"/>
                </a:solidFill>
                <a:latin typeface="Roboto"/>
                <a:ea typeface="Roboto"/>
                <a:cs typeface="Roboto"/>
                <a:sym typeface="Roboto"/>
              </a:rPr>
              <a:t>Creates </a:t>
            </a:r>
            <a:r>
              <a:rPr lang="en" sz="1050">
                <a:solidFill>
                  <a:schemeClr val="dk1"/>
                </a:solidFill>
                <a:latin typeface="Roboto"/>
                <a:ea typeface="Roboto"/>
                <a:cs typeface="Roboto"/>
                <a:sym typeface="Roboto"/>
              </a:rPr>
              <a:t>Endorphins</a:t>
            </a:r>
            <a:r>
              <a:rPr lang="en" sz="1050">
                <a:solidFill>
                  <a:schemeClr val="dk1"/>
                </a:solidFill>
                <a:latin typeface="Roboto"/>
                <a:ea typeface="Roboto"/>
                <a:cs typeface="Roboto"/>
                <a:sym typeface="Roboto"/>
              </a:rPr>
              <a:t> </a:t>
            </a:r>
            <a:endParaRPr sz="105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50">
                <a:solidFill>
                  <a:schemeClr val="dk1"/>
                </a:solidFill>
                <a:latin typeface="Roboto"/>
                <a:ea typeface="Roboto"/>
                <a:cs typeface="Roboto"/>
                <a:sym typeface="Roboto"/>
              </a:rPr>
              <a:t>Helps To Creates a Multiple Offer Environment</a:t>
            </a:r>
            <a:endParaRPr sz="1050">
              <a:solidFill>
                <a:schemeClr val="dk1"/>
              </a:solidFill>
              <a:latin typeface="Roboto"/>
              <a:ea typeface="Roboto"/>
              <a:cs typeface="Roboto"/>
              <a:sym typeface="Roboto"/>
            </a:endParaRPr>
          </a:p>
        </p:txBody>
      </p:sp>
      <p:sp>
        <p:nvSpPr>
          <p:cNvPr id="121" name="Google Shape;121;p17"/>
          <p:cNvSpPr/>
          <p:nvPr/>
        </p:nvSpPr>
        <p:spPr>
          <a:xfrm>
            <a:off x="1500850" y="3565775"/>
            <a:ext cx="45900" cy="45900"/>
          </a:xfrm>
          <a:prstGeom prst="ellipse">
            <a:avLst/>
          </a:prstGeom>
          <a:solidFill>
            <a:srgbClr val="6464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17"/>
          <p:cNvSpPr/>
          <p:nvPr/>
        </p:nvSpPr>
        <p:spPr>
          <a:xfrm>
            <a:off x="1500850" y="3872950"/>
            <a:ext cx="45900" cy="45900"/>
          </a:xfrm>
          <a:prstGeom prst="ellipse">
            <a:avLst/>
          </a:prstGeom>
          <a:solidFill>
            <a:srgbClr val="6464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p17"/>
          <p:cNvSpPr/>
          <p:nvPr/>
        </p:nvSpPr>
        <p:spPr>
          <a:xfrm>
            <a:off x="1500850" y="4180125"/>
            <a:ext cx="45900" cy="45900"/>
          </a:xfrm>
          <a:prstGeom prst="ellipse">
            <a:avLst/>
          </a:prstGeom>
          <a:solidFill>
            <a:srgbClr val="6464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7"/>
          <p:cNvSpPr/>
          <p:nvPr/>
        </p:nvSpPr>
        <p:spPr>
          <a:xfrm>
            <a:off x="3624350" y="2342475"/>
            <a:ext cx="1833000" cy="2542500"/>
          </a:xfrm>
          <a:prstGeom prst="roundRect">
            <a:avLst>
              <a:gd fmla="val 13028" name="adj"/>
            </a:avLst>
          </a:prstGeom>
          <a:solidFill>
            <a:schemeClr val="lt1"/>
          </a:solidFill>
          <a:ln>
            <a:noFill/>
          </a:ln>
          <a:effectLst>
            <a:outerShdw blurRad="57150" rotWithShape="0" algn="bl" dir="4260000" dist="1905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7"/>
          <p:cNvSpPr/>
          <p:nvPr/>
        </p:nvSpPr>
        <p:spPr>
          <a:xfrm>
            <a:off x="3759725" y="2803100"/>
            <a:ext cx="1563600" cy="462900"/>
          </a:xfrm>
          <a:prstGeom prst="roundRect">
            <a:avLst>
              <a:gd fmla="val 50000" name="adj"/>
            </a:avLst>
          </a:prstGeom>
          <a:noFill/>
          <a:ln cap="flat" cmpd="sng" w="9525">
            <a:solidFill>
              <a:srgbClr val="222222"/>
            </a:solidFill>
            <a:prstDash val="solid"/>
            <a:round/>
            <a:headEnd len="sm" w="sm" type="none"/>
            <a:tailEnd len="sm" w="sm" type="none"/>
          </a:ln>
          <a:effectLst>
            <a:outerShdw blurRad="57150" rotWithShape="0" algn="bl" dir="5400000" dist="19050">
              <a:srgbClr val="000000">
                <a:alpha val="3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7"/>
          <p:cNvSpPr txBox="1"/>
          <p:nvPr/>
        </p:nvSpPr>
        <p:spPr>
          <a:xfrm>
            <a:off x="3813038" y="2826800"/>
            <a:ext cx="1466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222222"/>
                </a:solidFill>
                <a:latin typeface="Playfair Display Medium"/>
                <a:ea typeface="Playfair Display Medium"/>
                <a:cs typeface="Playfair Display Medium"/>
                <a:sym typeface="Playfair Display Medium"/>
              </a:rPr>
              <a:t>20% Spread</a:t>
            </a:r>
            <a:endParaRPr sz="1500">
              <a:solidFill>
                <a:srgbClr val="222222"/>
              </a:solidFill>
              <a:latin typeface="Playfair Display Medium"/>
              <a:ea typeface="Playfair Display Medium"/>
              <a:cs typeface="Playfair Display Medium"/>
              <a:sym typeface="Playfair Display Medium"/>
            </a:endParaRPr>
          </a:p>
        </p:txBody>
      </p:sp>
      <p:sp>
        <p:nvSpPr>
          <p:cNvPr id="127" name="Google Shape;127;p17"/>
          <p:cNvSpPr txBox="1"/>
          <p:nvPr/>
        </p:nvSpPr>
        <p:spPr>
          <a:xfrm>
            <a:off x="3930400" y="3432825"/>
            <a:ext cx="1425600" cy="346200"/>
          </a:xfrm>
          <a:prstGeom prst="rect">
            <a:avLst/>
          </a:prstGeom>
          <a:noFill/>
          <a:ln>
            <a:noFill/>
          </a:ln>
        </p:spPr>
        <p:txBody>
          <a:bodyPr anchorCtr="0" anchor="t" bIns="91425" lIns="91425" spcFirstLastPara="1" rIns="91425" wrap="square" tIns="91425">
            <a:spAutoFit/>
          </a:bodyPr>
          <a:lstStyle/>
          <a:p>
            <a:pPr indent="0" lvl="0" marL="0" rtl="0" algn="l">
              <a:lnSpc>
                <a:spcPct val="230000"/>
              </a:lnSpc>
              <a:spcBef>
                <a:spcPts val="0"/>
              </a:spcBef>
              <a:spcAft>
                <a:spcPts val="0"/>
              </a:spcAft>
              <a:buNone/>
            </a:pPr>
            <a:r>
              <a:rPr lang="en" sz="1050">
                <a:solidFill>
                  <a:schemeClr val="dk1"/>
                </a:solidFill>
                <a:latin typeface="Roboto"/>
                <a:ea typeface="Roboto"/>
                <a:cs typeface="Roboto"/>
                <a:sym typeface="Roboto"/>
              </a:rPr>
              <a:t>As wide as possible</a:t>
            </a:r>
            <a:endParaRPr sz="1050">
              <a:solidFill>
                <a:schemeClr val="dk1"/>
              </a:solidFill>
              <a:latin typeface="Roboto"/>
              <a:ea typeface="Roboto"/>
              <a:cs typeface="Roboto"/>
              <a:sym typeface="Roboto"/>
            </a:endParaRPr>
          </a:p>
        </p:txBody>
      </p:sp>
      <p:sp>
        <p:nvSpPr>
          <p:cNvPr id="128" name="Google Shape;128;p17"/>
          <p:cNvSpPr/>
          <p:nvPr/>
        </p:nvSpPr>
        <p:spPr>
          <a:xfrm>
            <a:off x="3880250" y="3565775"/>
            <a:ext cx="45900" cy="45900"/>
          </a:xfrm>
          <a:prstGeom prst="ellipse">
            <a:avLst/>
          </a:prstGeom>
          <a:solidFill>
            <a:srgbClr val="6464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7"/>
          <p:cNvSpPr/>
          <p:nvPr/>
        </p:nvSpPr>
        <p:spPr>
          <a:xfrm>
            <a:off x="6020950" y="2342475"/>
            <a:ext cx="1833000" cy="2542500"/>
          </a:xfrm>
          <a:prstGeom prst="roundRect">
            <a:avLst>
              <a:gd fmla="val 13028" name="adj"/>
            </a:avLst>
          </a:prstGeom>
          <a:solidFill>
            <a:schemeClr val="lt1"/>
          </a:solidFill>
          <a:ln>
            <a:noFill/>
          </a:ln>
          <a:effectLst>
            <a:outerShdw blurRad="57150" rotWithShape="0" algn="bl" dir="4260000" dist="19050">
              <a:srgbClr val="000000">
                <a:alpha val="1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 name="Google Shape;130;p17"/>
          <p:cNvSpPr txBox="1"/>
          <p:nvPr/>
        </p:nvSpPr>
        <p:spPr>
          <a:xfrm>
            <a:off x="6045700" y="2366025"/>
            <a:ext cx="1808400" cy="4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50">
                <a:solidFill>
                  <a:srgbClr val="434343"/>
                </a:solidFill>
                <a:latin typeface="Noto Serif Georgian"/>
                <a:ea typeface="Noto Serif Georgian"/>
                <a:cs typeface="Noto Serif Georgian"/>
                <a:sym typeface="Noto Serif Georgian"/>
              </a:rPr>
              <a:t>High Price</a:t>
            </a:r>
            <a:endParaRPr sz="1550">
              <a:solidFill>
                <a:srgbClr val="434343"/>
              </a:solidFill>
              <a:latin typeface="Noto Serif Georgian"/>
              <a:ea typeface="Noto Serif Georgian"/>
              <a:cs typeface="Noto Serif Georgian"/>
              <a:sym typeface="Noto Serif Georgian"/>
            </a:endParaRPr>
          </a:p>
        </p:txBody>
      </p:sp>
      <p:sp>
        <p:nvSpPr>
          <p:cNvPr id="131" name="Google Shape;131;p17"/>
          <p:cNvSpPr/>
          <p:nvPr/>
        </p:nvSpPr>
        <p:spPr>
          <a:xfrm>
            <a:off x="6156325" y="2803100"/>
            <a:ext cx="1563600" cy="462900"/>
          </a:xfrm>
          <a:prstGeom prst="roundRect">
            <a:avLst>
              <a:gd fmla="val 50000" name="adj"/>
            </a:avLst>
          </a:prstGeom>
          <a:noFill/>
          <a:ln cap="flat" cmpd="sng" w="9525">
            <a:solidFill>
              <a:srgbClr val="006AB8"/>
            </a:solidFill>
            <a:prstDash val="solid"/>
            <a:round/>
            <a:headEnd len="sm" w="sm" type="none"/>
            <a:tailEnd len="sm" w="sm" type="none"/>
          </a:ln>
          <a:effectLst>
            <a:outerShdw blurRad="57150" rotWithShape="0" algn="bl" dir="5400000" dist="19050">
              <a:srgbClr val="000000">
                <a:alpha val="36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7"/>
          <p:cNvSpPr txBox="1"/>
          <p:nvPr/>
        </p:nvSpPr>
        <p:spPr>
          <a:xfrm>
            <a:off x="6366550" y="2772950"/>
            <a:ext cx="1176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006AB8"/>
                </a:solidFill>
                <a:latin typeface="Roboto Medium"/>
                <a:ea typeface="Roboto Medium"/>
                <a:cs typeface="Roboto Medium"/>
                <a:sym typeface="Roboto Medium"/>
              </a:rPr>
              <a:t>High</a:t>
            </a:r>
            <a:endParaRPr sz="2200">
              <a:solidFill>
                <a:srgbClr val="006AB8"/>
              </a:solidFill>
              <a:latin typeface="Roboto Medium"/>
              <a:ea typeface="Roboto Medium"/>
              <a:cs typeface="Roboto Medium"/>
              <a:sym typeface="Roboto Medium"/>
            </a:endParaRPr>
          </a:p>
        </p:txBody>
      </p:sp>
      <p:sp>
        <p:nvSpPr>
          <p:cNvPr id="133" name="Google Shape;133;p17"/>
          <p:cNvSpPr txBox="1"/>
          <p:nvPr/>
        </p:nvSpPr>
        <p:spPr>
          <a:xfrm>
            <a:off x="6327000" y="3432825"/>
            <a:ext cx="15270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chemeClr val="dk1"/>
                </a:solidFill>
                <a:latin typeface="Roboto"/>
                <a:ea typeface="Roboto"/>
                <a:cs typeface="Roboto"/>
                <a:sym typeface="Roboto"/>
              </a:rPr>
              <a:t>Set’s Expectations</a:t>
            </a:r>
            <a:endParaRPr sz="105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50">
                <a:solidFill>
                  <a:schemeClr val="dk1"/>
                </a:solidFill>
                <a:latin typeface="Roboto"/>
                <a:ea typeface="Roboto"/>
                <a:cs typeface="Roboto"/>
                <a:sym typeface="Roboto"/>
              </a:rPr>
              <a:t>At or </a:t>
            </a:r>
            <a:r>
              <a:rPr lang="en" sz="1050">
                <a:solidFill>
                  <a:schemeClr val="dk1"/>
                </a:solidFill>
                <a:latin typeface="Roboto"/>
                <a:ea typeface="Roboto"/>
                <a:cs typeface="Roboto"/>
                <a:sym typeface="Roboto"/>
              </a:rPr>
              <a:t>slightly below value</a:t>
            </a:r>
            <a:endParaRPr sz="1050">
              <a:solidFill>
                <a:schemeClr val="dk1"/>
              </a:solidFill>
              <a:latin typeface="Roboto"/>
              <a:ea typeface="Roboto"/>
              <a:cs typeface="Roboto"/>
              <a:sym typeface="Roboto"/>
            </a:endParaRPr>
          </a:p>
        </p:txBody>
      </p:sp>
      <p:sp>
        <p:nvSpPr>
          <p:cNvPr id="134" name="Google Shape;134;p17"/>
          <p:cNvSpPr/>
          <p:nvPr/>
        </p:nvSpPr>
        <p:spPr>
          <a:xfrm>
            <a:off x="6276850" y="3565775"/>
            <a:ext cx="45900" cy="45900"/>
          </a:xfrm>
          <a:prstGeom prst="ellipse">
            <a:avLst/>
          </a:prstGeom>
          <a:solidFill>
            <a:srgbClr val="6464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p17"/>
          <p:cNvSpPr/>
          <p:nvPr/>
        </p:nvSpPr>
        <p:spPr>
          <a:xfrm>
            <a:off x="6276850" y="3872950"/>
            <a:ext cx="45900" cy="45900"/>
          </a:xfrm>
          <a:prstGeom prst="ellipse">
            <a:avLst/>
          </a:prstGeom>
          <a:solidFill>
            <a:srgbClr val="6464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p17"/>
          <p:cNvSpPr/>
          <p:nvPr/>
        </p:nvSpPr>
        <p:spPr>
          <a:xfrm>
            <a:off x="7678450" y="4885000"/>
            <a:ext cx="2136300" cy="2137200"/>
          </a:xfrm>
          <a:prstGeom prst="ellipse">
            <a:avLst/>
          </a:prstGeom>
          <a:solidFill>
            <a:srgbClr val="006AB8">
              <a:alpha val="1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 name="Google Shape;137;p17"/>
          <p:cNvSpPr/>
          <p:nvPr/>
        </p:nvSpPr>
        <p:spPr>
          <a:xfrm>
            <a:off x="3106850" y="1784550"/>
            <a:ext cx="2868000" cy="523200"/>
          </a:xfrm>
          <a:prstGeom prst="leftRightArrow">
            <a:avLst>
              <a:gd fmla="val 50000" name="adj1"/>
              <a:gd fmla="val 50000" name="adj2"/>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8" name="Google Shape;138;p17"/>
          <p:cNvPicPr preferRelativeResize="0"/>
          <p:nvPr/>
        </p:nvPicPr>
        <p:blipFill>
          <a:blip r:embed="rId3">
            <a:alphaModFix/>
          </a:blip>
          <a:stretch>
            <a:fillRect/>
          </a:stretch>
        </p:blipFill>
        <p:spPr>
          <a:xfrm>
            <a:off x="7912528" y="4152425"/>
            <a:ext cx="1231473" cy="692700"/>
          </a:xfrm>
          <a:prstGeom prst="rect">
            <a:avLst/>
          </a:prstGeom>
          <a:noFill/>
          <a:ln>
            <a:noFill/>
          </a:ln>
        </p:spPr>
      </p:pic>
      <p:cxnSp>
        <p:nvCxnSpPr>
          <p:cNvPr id="139" name="Google Shape;139;p17"/>
          <p:cNvCxnSpPr/>
          <p:nvPr/>
        </p:nvCxnSpPr>
        <p:spPr>
          <a:xfrm>
            <a:off x="709588" y="936125"/>
            <a:ext cx="78672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8"/>
          <p:cNvPicPr preferRelativeResize="0"/>
          <p:nvPr/>
        </p:nvPicPr>
        <p:blipFill>
          <a:blip r:embed="rId3">
            <a:alphaModFix/>
          </a:blip>
          <a:stretch>
            <a:fillRect/>
          </a:stretch>
        </p:blipFill>
        <p:spPr>
          <a:xfrm>
            <a:off x="7912528" y="4152425"/>
            <a:ext cx="1231473" cy="692700"/>
          </a:xfrm>
          <a:prstGeom prst="rect">
            <a:avLst/>
          </a:prstGeom>
          <a:noFill/>
          <a:ln>
            <a:noFill/>
          </a:ln>
        </p:spPr>
      </p:pic>
      <p:sp>
        <p:nvSpPr>
          <p:cNvPr id="145" name="Google Shape;145;p18"/>
          <p:cNvSpPr txBox="1"/>
          <p:nvPr/>
        </p:nvSpPr>
        <p:spPr>
          <a:xfrm>
            <a:off x="848850" y="1688050"/>
            <a:ext cx="6722700" cy="159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b="1" lang="en" sz="3100">
                <a:solidFill>
                  <a:schemeClr val="dk1"/>
                </a:solidFill>
              </a:rPr>
              <a:t>Achieve Top Dollar for Your Home: </a:t>
            </a:r>
            <a:r>
              <a:rPr b="1" lang="en" sz="3100">
                <a:solidFill>
                  <a:srgbClr val="006AB8"/>
                </a:solidFill>
              </a:rPr>
              <a:t>SMART Best Practices</a:t>
            </a:r>
            <a:endParaRPr b="1" sz="3100">
              <a:solidFill>
                <a:srgbClr val="006AB8"/>
              </a:solidFill>
            </a:endParaRPr>
          </a:p>
          <a:p>
            <a:pPr indent="0" lvl="0" marL="0" rtl="0" algn="l">
              <a:lnSpc>
                <a:spcPct val="115000"/>
              </a:lnSpc>
              <a:spcBef>
                <a:spcPts val="1200"/>
              </a:spcBef>
              <a:spcAft>
                <a:spcPts val="1200"/>
              </a:spcAft>
              <a:buNone/>
            </a:pPr>
            <a:r>
              <a:t/>
            </a:r>
            <a:endParaRPr sz="1050">
              <a:solidFill>
                <a:schemeClr val="dk1"/>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nvSpPr>
        <p:spPr>
          <a:xfrm>
            <a:off x="479200" y="400175"/>
            <a:ext cx="7134300" cy="669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500">
                <a:solidFill>
                  <a:schemeClr val="dk1"/>
                </a:solidFill>
                <a:latin typeface="Roboto"/>
                <a:ea typeface="Roboto"/>
                <a:cs typeface="Roboto"/>
                <a:sym typeface="Roboto"/>
              </a:rPr>
              <a:t>SMART </a:t>
            </a:r>
            <a:r>
              <a:rPr lang="en" sz="3500">
                <a:solidFill>
                  <a:srgbClr val="006AB8"/>
                </a:solidFill>
                <a:latin typeface="Roboto"/>
                <a:ea typeface="Roboto"/>
                <a:cs typeface="Roboto"/>
                <a:sym typeface="Roboto"/>
              </a:rPr>
              <a:t>Marketing Bundle</a:t>
            </a:r>
            <a:endParaRPr sz="3500">
              <a:solidFill>
                <a:srgbClr val="006AB8"/>
              </a:solidFill>
              <a:latin typeface="Roboto"/>
              <a:ea typeface="Roboto"/>
              <a:cs typeface="Roboto"/>
              <a:sym typeface="Roboto"/>
            </a:endParaRPr>
          </a:p>
        </p:txBody>
      </p:sp>
      <p:pic>
        <p:nvPicPr>
          <p:cNvPr id="151" name="Google Shape;151;p19"/>
          <p:cNvPicPr preferRelativeResize="0"/>
          <p:nvPr/>
        </p:nvPicPr>
        <p:blipFill>
          <a:blip r:embed="rId3">
            <a:alphaModFix/>
          </a:blip>
          <a:stretch>
            <a:fillRect/>
          </a:stretch>
        </p:blipFill>
        <p:spPr>
          <a:xfrm>
            <a:off x="7912528" y="4152425"/>
            <a:ext cx="1231473" cy="692700"/>
          </a:xfrm>
          <a:prstGeom prst="rect">
            <a:avLst/>
          </a:prstGeom>
          <a:noFill/>
          <a:ln>
            <a:noFill/>
          </a:ln>
        </p:spPr>
      </p:pic>
      <p:sp>
        <p:nvSpPr>
          <p:cNvPr id="152" name="Google Shape;152;p19"/>
          <p:cNvSpPr txBox="1"/>
          <p:nvPr/>
        </p:nvSpPr>
        <p:spPr>
          <a:xfrm>
            <a:off x="1935025" y="1019650"/>
            <a:ext cx="5977500" cy="360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700">
                <a:solidFill>
                  <a:schemeClr val="dk1"/>
                </a:solidFill>
              </a:rPr>
              <a:t>Achieve Top Dollar for Your Home: Best Practices</a:t>
            </a:r>
            <a:endParaRPr b="1" sz="1700">
              <a:solidFill>
                <a:schemeClr val="dk1"/>
              </a:solidFill>
            </a:endParaRPr>
          </a:p>
          <a:p>
            <a:pPr indent="0" lvl="0" marL="0" rtl="0" algn="l">
              <a:lnSpc>
                <a:spcPct val="115000"/>
              </a:lnSpc>
              <a:spcBef>
                <a:spcPts val="1200"/>
              </a:spcBef>
              <a:spcAft>
                <a:spcPts val="0"/>
              </a:spcAft>
              <a:buNone/>
            </a:pPr>
            <a:r>
              <a:rPr b="1" lang="en" sz="1100">
                <a:solidFill>
                  <a:schemeClr val="dk1"/>
                </a:solidFill>
              </a:rPr>
              <a:t>Market-Ready Preparation</a:t>
            </a:r>
            <a:br>
              <a:rPr b="1" lang="en" sz="1100">
                <a:solidFill>
                  <a:schemeClr val="dk1"/>
                </a:solidFill>
              </a:rPr>
            </a:br>
            <a:r>
              <a:rPr lang="en" sz="1100">
                <a:solidFill>
                  <a:schemeClr val="dk1"/>
                </a:solidFill>
              </a:rPr>
              <a:t>First impressions are everything. With SMART Home Prep, ensure your property captivates buyers from the moment they see it.</a:t>
            </a:r>
            <a:endParaRPr sz="1100">
              <a:solidFill>
                <a:schemeClr val="dk1"/>
              </a:solidFill>
            </a:endParaRPr>
          </a:p>
          <a:p>
            <a:pPr indent="0" lvl="0" marL="0" rtl="0" algn="l">
              <a:lnSpc>
                <a:spcPct val="115000"/>
              </a:lnSpc>
              <a:spcBef>
                <a:spcPts val="1200"/>
              </a:spcBef>
              <a:spcAft>
                <a:spcPts val="0"/>
              </a:spcAft>
              <a:buNone/>
            </a:pPr>
            <a:r>
              <a:rPr b="1" lang="en" sz="1100">
                <a:solidFill>
                  <a:schemeClr val="dk1"/>
                </a:solidFill>
              </a:rPr>
              <a:t>Create a Model-Home Appeal</a:t>
            </a:r>
            <a:br>
              <a:rPr b="1" lang="en" sz="1100">
                <a:solidFill>
                  <a:schemeClr val="dk1"/>
                </a:solidFill>
              </a:rPr>
            </a:br>
            <a:r>
              <a:rPr lang="en" sz="1100">
                <a:solidFill>
                  <a:schemeClr val="dk1"/>
                </a:solidFill>
              </a:rPr>
              <a:t>A decluttered and fresh home attracts more interest. Clear away personal items, tidy up spaces, and aim for a clean, inviting look that allows buyers to envision themselves living there.</a:t>
            </a:r>
            <a:endParaRPr sz="1100">
              <a:solidFill>
                <a:schemeClr val="dk1"/>
              </a:solidFill>
            </a:endParaRPr>
          </a:p>
          <a:p>
            <a:pPr indent="0" lvl="0" marL="0" rtl="0" algn="l">
              <a:lnSpc>
                <a:spcPct val="115000"/>
              </a:lnSpc>
              <a:spcBef>
                <a:spcPts val="1200"/>
              </a:spcBef>
              <a:spcAft>
                <a:spcPts val="0"/>
              </a:spcAft>
              <a:buNone/>
            </a:pPr>
            <a:r>
              <a:rPr b="1" lang="en" sz="1100">
                <a:solidFill>
                  <a:schemeClr val="dk1"/>
                </a:solidFill>
              </a:rPr>
              <a:t>Complete Necessary Repairs</a:t>
            </a:r>
            <a:br>
              <a:rPr b="1" lang="en" sz="1100">
                <a:solidFill>
                  <a:schemeClr val="dk1"/>
                </a:solidFill>
              </a:rPr>
            </a:br>
            <a:r>
              <a:rPr lang="en" sz="1100">
                <a:solidFill>
                  <a:schemeClr val="dk1"/>
                </a:solidFill>
              </a:rPr>
              <a:t>Address any visible repairs or maintenance issues. A well-maintained home instills confidence in potential buyers and can prevent lower offers or delays in the selling process.</a:t>
            </a:r>
            <a:endParaRPr sz="1100">
              <a:solidFill>
                <a:schemeClr val="dk1"/>
              </a:solidFill>
            </a:endParaRPr>
          </a:p>
          <a:p>
            <a:pPr indent="0" lvl="0" marL="0" rtl="0" algn="l">
              <a:lnSpc>
                <a:spcPct val="115000"/>
              </a:lnSpc>
              <a:spcBef>
                <a:spcPts val="1200"/>
              </a:spcBef>
              <a:spcAft>
                <a:spcPts val="1200"/>
              </a:spcAft>
              <a:buNone/>
            </a:pPr>
            <a:r>
              <a:rPr b="1" lang="en" sz="1100">
                <a:solidFill>
                  <a:schemeClr val="dk1"/>
                </a:solidFill>
              </a:rPr>
              <a:t>Professional Staging</a:t>
            </a:r>
            <a:br>
              <a:rPr b="1" lang="en" sz="1100">
                <a:solidFill>
                  <a:schemeClr val="dk1"/>
                </a:solidFill>
              </a:rPr>
            </a:br>
            <a:r>
              <a:rPr lang="en" sz="1100">
                <a:solidFill>
                  <a:schemeClr val="dk1"/>
                </a:solidFill>
              </a:rPr>
              <a:t>Staging enhances your home’s appeal by showcasing its best features. Consider working with a professional stager to create a warm, inviting atmosphere that resonates with buyers.</a:t>
            </a:r>
            <a:endParaRPr sz="1050">
              <a:solidFill>
                <a:schemeClr val="dk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0"/>
          <p:cNvSpPr txBox="1"/>
          <p:nvPr/>
        </p:nvSpPr>
        <p:spPr>
          <a:xfrm>
            <a:off x="454125" y="308275"/>
            <a:ext cx="71343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300">
                <a:solidFill>
                  <a:schemeClr val="dk1"/>
                </a:solidFill>
                <a:latin typeface="Roboto"/>
                <a:ea typeface="Roboto"/>
                <a:cs typeface="Roboto"/>
                <a:sym typeface="Roboto"/>
              </a:rPr>
              <a:t>SMART </a:t>
            </a:r>
            <a:r>
              <a:rPr lang="en" sz="3300">
                <a:solidFill>
                  <a:srgbClr val="006AB8"/>
                </a:solidFill>
                <a:latin typeface="Roboto"/>
                <a:ea typeface="Roboto"/>
                <a:cs typeface="Roboto"/>
                <a:sym typeface="Roboto"/>
              </a:rPr>
              <a:t>Marketing Bundle</a:t>
            </a:r>
            <a:endParaRPr sz="3300">
              <a:solidFill>
                <a:srgbClr val="006AB8"/>
              </a:solidFill>
              <a:latin typeface="Roboto"/>
              <a:ea typeface="Roboto"/>
              <a:cs typeface="Roboto"/>
              <a:sym typeface="Roboto"/>
            </a:endParaRPr>
          </a:p>
        </p:txBody>
      </p:sp>
      <p:pic>
        <p:nvPicPr>
          <p:cNvPr id="158" name="Google Shape;158;p20"/>
          <p:cNvPicPr preferRelativeResize="0"/>
          <p:nvPr/>
        </p:nvPicPr>
        <p:blipFill>
          <a:blip r:embed="rId3">
            <a:alphaModFix/>
          </a:blip>
          <a:stretch>
            <a:fillRect/>
          </a:stretch>
        </p:blipFill>
        <p:spPr>
          <a:xfrm>
            <a:off x="7912528" y="4152425"/>
            <a:ext cx="1231473" cy="692700"/>
          </a:xfrm>
          <a:prstGeom prst="rect">
            <a:avLst/>
          </a:prstGeom>
          <a:noFill/>
          <a:ln>
            <a:noFill/>
          </a:ln>
        </p:spPr>
      </p:pic>
      <p:sp>
        <p:nvSpPr>
          <p:cNvPr id="159" name="Google Shape;159;p20"/>
          <p:cNvSpPr txBox="1"/>
          <p:nvPr/>
        </p:nvSpPr>
        <p:spPr>
          <a:xfrm>
            <a:off x="2076550" y="986200"/>
            <a:ext cx="5977500" cy="3890400"/>
          </a:xfrm>
          <a:prstGeom prst="rect">
            <a:avLst/>
          </a:prstGeom>
          <a:noFill/>
          <a:ln>
            <a:noFill/>
          </a:ln>
        </p:spPr>
        <p:txBody>
          <a:bodyPr anchorCtr="0" anchor="t" bIns="91425" lIns="91425" spcFirstLastPara="1" rIns="91425" wrap="square" tIns="91425">
            <a:spAutoFit/>
          </a:bodyPr>
          <a:lstStyle/>
          <a:p>
            <a:pPr indent="-228600" lvl="0" marL="457200" rtl="0" algn="l">
              <a:lnSpc>
                <a:spcPct val="115000"/>
              </a:lnSpc>
              <a:spcBef>
                <a:spcPts val="1200"/>
              </a:spcBef>
              <a:spcAft>
                <a:spcPts val="0"/>
              </a:spcAft>
              <a:buNone/>
            </a:pPr>
            <a:r>
              <a:rPr b="1" lang="en" sz="1100">
                <a:solidFill>
                  <a:schemeClr val="dk1"/>
                </a:solidFill>
              </a:rPr>
              <a:t>High-Quality Photography</a:t>
            </a:r>
            <a:br>
              <a:rPr b="1" lang="en" sz="1100">
                <a:solidFill>
                  <a:schemeClr val="dk1"/>
                </a:solidFill>
              </a:rPr>
            </a:br>
            <a:r>
              <a:rPr lang="en" sz="1100">
                <a:solidFill>
                  <a:schemeClr val="dk1"/>
                </a:solidFill>
              </a:rPr>
              <a:t>Invest in HD photography for both the interior and exterior. Stunning photos capture your home's true beauty, making it stand out in online listings and marketing materials.</a:t>
            </a:r>
            <a:endParaRPr sz="1100">
              <a:solidFill>
                <a:schemeClr val="dk1"/>
              </a:solidFill>
            </a:endParaRPr>
          </a:p>
          <a:p>
            <a:pPr indent="-228600" lvl="0" marL="457200" rtl="0" algn="l">
              <a:lnSpc>
                <a:spcPct val="115000"/>
              </a:lnSpc>
              <a:spcBef>
                <a:spcPts val="1200"/>
              </a:spcBef>
              <a:spcAft>
                <a:spcPts val="0"/>
              </a:spcAft>
              <a:buNone/>
            </a:pPr>
            <a:r>
              <a:rPr b="1" lang="en" sz="1100">
                <a:solidFill>
                  <a:schemeClr val="dk1"/>
                </a:solidFill>
              </a:rPr>
              <a:t>Drone Photography</a:t>
            </a:r>
            <a:br>
              <a:rPr b="1" lang="en" sz="1100">
                <a:solidFill>
                  <a:schemeClr val="dk1"/>
                </a:solidFill>
              </a:rPr>
            </a:br>
            <a:r>
              <a:rPr lang="en" sz="1100">
                <a:solidFill>
                  <a:schemeClr val="dk1"/>
                </a:solidFill>
              </a:rPr>
              <a:t>Elevate your property's presentation with drone photography. Aerial shots offer a unique perspective, showcasing the property’s exterior, surrounding views, and neighborhood appeal.</a:t>
            </a:r>
            <a:endParaRPr sz="1100">
              <a:solidFill>
                <a:schemeClr val="dk1"/>
              </a:solidFill>
            </a:endParaRPr>
          </a:p>
          <a:p>
            <a:pPr indent="-228600" lvl="0" marL="457200" rtl="0" algn="l">
              <a:lnSpc>
                <a:spcPct val="115000"/>
              </a:lnSpc>
              <a:spcBef>
                <a:spcPts val="1200"/>
              </a:spcBef>
              <a:spcAft>
                <a:spcPts val="0"/>
              </a:spcAft>
              <a:buNone/>
            </a:pPr>
            <a:r>
              <a:rPr b="1" lang="en" sz="1100">
                <a:solidFill>
                  <a:schemeClr val="dk1"/>
                </a:solidFill>
              </a:rPr>
              <a:t>Maximize MLS Exposure</a:t>
            </a:r>
            <a:br>
              <a:rPr b="1" lang="en" sz="1100">
                <a:solidFill>
                  <a:schemeClr val="dk1"/>
                </a:solidFill>
              </a:rPr>
            </a:br>
            <a:r>
              <a:rPr lang="en" sz="1100">
                <a:solidFill>
                  <a:schemeClr val="dk1"/>
                </a:solidFill>
              </a:rPr>
              <a:t>Ensure your property is fully listed on the MLS (Multiple Listing Service) to reach the broadest audience of potential buyers and their agents.</a:t>
            </a:r>
            <a:endParaRPr sz="1100">
              <a:solidFill>
                <a:schemeClr val="dk1"/>
              </a:solidFill>
            </a:endParaRPr>
          </a:p>
          <a:p>
            <a:pPr indent="-228600" lvl="0" marL="457200" rtl="0" algn="l">
              <a:lnSpc>
                <a:spcPct val="115000"/>
              </a:lnSpc>
              <a:spcBef>
                <a:spcPts val="1200"/>
              </a:spcBef>
              <a:spcAft>
                <a:spcPts val="0"/>
              </a:spcAft>
              <a:buNone/>
            </a:pPr>
            <a:r>
              <a:rPr b="1" lang="en" sz="1100">
                <a:solidFill>
                  <a:schemeClr val="dk1"/>
                </a:solidFill>
              </a:rPr>
              <a:t>Effective Marketing Collateral</a:t>
            </a:r>
            <a:br>
              <a:rPr b="1" lang="en" sz="1100">
                <a:solidFill>
                  <a:schemeClr val="dk1"/>
                </a:solidFill>
              </a:rPr>
            </a:br>
            <a:r>
              <a:rPr lang="en" sz="1100">
                <a:solidFill>
                  <a:schemeClr val="dk1"/>
                </a:solidFill>
              </a:rPr>
              <a:t>Utilize a range of marketing materials to promote your listing:</a:t>
            </a:r>
            <a:endParaRPr sz="11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sz="1100">
                <a:solidFill>
                  <a:schemeClr val="dk1"/>
                </a:solidFill>
              </a:rPr>
              <a:t>Listing Brochures and Flyers:</a:t>
            </a:r>
            <a:r>
              <a:rPr lang="en" sz="1100">
                <a:solidFill>
                  <a:schemeClr val="dk1"/>
                </a:solidFill>
              </a:rPr>
              <a:t> Professionally designed print materials highlight key features and provide essential details.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b="1" lang="en" sz="1100">
                <a:solidFill>
                  <a:schemeClr val="dk1"/>
                </a:solidFill>
              </a:rPr>
              <a:t>Property Landing Page:</a:t>
            </a:r>
            <a:r>
              <a:rPr lang="en" sz="1100">
                <a:solidFill>
                  <a:schemeClr val="dk1"/>
                </a:solidFill>
              </a:rPr>
              <a:t> Create a dedicated website for your property to capture online traffic, featuring photos, videos, and all the information a buyer needs.</a:t>
            </a:r>
            <a:endParaRPr b="1" sz="11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1"/>
          <p:cNvSpPr txBox="1"/>
          <p:nvPr/>
        </p:nvSpPr>
        <p:spPr>
          <a:xfrm>
            <a:off x="470850" y="558950"/>
            <a:ext cx="71343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300">
                <a:solidFill>
                  <a:srgbClr val="006AB8"/>
                </a:solidFill>
                <a:latin typeface="Roboto"/>
                <a:ea typeface="Roboto"/>
                <a:cs typeface="Roboto"/>
                <a:sym typeface="Roboto"/>
              </a:rPr>
              <a:t>Maximum Exposure</a:t>
            </a:r>
            <a:endParaRPr sz="3300">
              <a:solidFill>
                <a:srgbClr val="006AB8"/>
              </a:solidFill>
              <a:latin typeface="Roboto"/>
              <a:ea typeface="Roboto"/>
              <a:cs typeface="Roboto"/>
              <a:sym typeface="Roboto"/>
            </a:endParaRPr>
          </a:p>
        </p:txBody>
      </p:sp>
      <p:pic>
        <p:nvPicPr>
          <p:cNvPr id="165" name="Google Shape;165;p21"/>
          <p:cNvPicPr preferRelativeResize="0"/>
          <p:nvPr/>
        </p:nvPicPr>
        <p:blipFill>
          <a:blip r:embed="rId3">
            <a:alphaModFix/>
          </a:blip>
          <a:stretch>
            <a:fillRect/>
          </a:stretch>
        </p:blipFill>
        <p:spPr>
          <a:xfrm>
            <a:off x="7912528" y="4152425"/>
            <a:ext cx="1231473" cy="692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